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367" r:id="rId4"/>
    <p:sldId id="369" r:id="rId5"/>
    <p:sldId id="345" r:id="rId6"/>
    <p:sldId id="368" r:id="rId7"/>
    <p:sldId id="343" r:id="rId8"/>
    <p:sldId id="344" r:id="rId9"/>
    <p:sldId id="342" r:id="rId10"/>
    <p:sldId id="346" r:id="rId11"/>
    <p:sldId id="347" r:id="rId12"/>
    <p:sldId id="341" r:id="rId13"/>
    <p:sldId id="304" r:id="rId14"/>
    <p:sldId id="336" r:id="rId15"/>
    <p:sldId id="338" r:id="rId16"/>
    <p:sldId id="334" r:id="rId17"/>
    <p:sldId id="339" r:id="rId18"/>
    <p:sldId id="337" r:id="rId19"/>
    <p:sldId id="355" r:id="rId20"/>
    <p:sldId id="356" r:id="rId21"/>
    <p:sldId id="360" r:id="rId22"/>
    <p:sldId id="361" r:id="rId23"/>
    <p:sldId id="359" r:id="rId24"/>
    <p:sldId id="358" r:id="rId25"/>
    <p:sldId id="357" r:id="rId26"/>
    <p:sldId id="348" r:id="rId27"/>
    <p:sldId id="326" r:id="rId28"/>
    <p:sldId id="331" r:id="rId29"/>
    <p:sldId id="330" r:id="rId30"/>
    <p:sldId id="332" r:id="rId31"/>
    <p:sldId id="365" r:id="rId32"/>
    <p:sldId id="366" r:id="rId33"/>
    <p:sldId id="363" r:id="rId34"/>
    <p:sldId id="364" r:id="rId35"/>
    <p:sldId id="362" r:id="rId36"/>
    <p:sldId id="340" r:id="rId37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1A8-4847-B578-AD1B1ED7A8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1A8-4847-B578-AD1B1ED7A8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1A8-4847-B578-AD1B1ED7A8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1A8-4847-B578-AD1B1ED7A8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1A8-4847-B578-AD1B1ED7A8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1A8-4847-B578-AD1B1ED7A85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1A8-4847-B578-AD1B1ED7A85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1A8-4847-B578-AD1B1ED7A85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M01</c:v>
                </c:pt>
                <c:pt idx="1">
                  <c:v>M02</c:v>
                </c:pt>
                <c:pt idx="2">
                  <c:v>M03</c:v>
                </c:pt>
                <c:pt idx="3">
                  <c:v>M04</c:v>
                </c:pt>
                <c:pt idx="4">
                  <c:v>M05</c:v>
                </c:pt>
                <c:pt idx="5">
                  <c:v>M06</c:v>
                </c:pt>
                <c:pt idx="6">
                  <c:v>M07</c:v>
                </c:pt>
                <c:pt idx="7">
                  <c:v>M08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13929.2</c:v>
                </c:pt>
                <c:pt idx="1">
                  <c:v>320000</c:v>
                </c:pt>
                <c:pt idx="2">
                  <c:v>50285</c:v>
                </c:pt>
                <c:pt idx="3">
                  <c:v>156973</c:v>
                </c:pt>
                <c:pt idx="4">
                  <c:v>150000</c:v>
                </c:pt>
                <c:pt idx="5">
                  <c:v>630394</c:v>
                </c:pt>
                <c:pt idx="6">
                  <c:v>9220</c:v>
                </c:pt>
                <c:pt idx="7">
                  <c:v>16676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1A8-4847-B578-AD1B1ED7A854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B1A8-4847-B578-AD1B1ED7A8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B1A8-4847-B578-AD1B1ED7A8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B1A8-4847-B578-AD1B1ED7A8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B1A8-4847-B578-AD1B1ED7A8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B1A8-4847-B578-AD1B1ED7A8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B1A8-4847-B578-AD1B1ED7A85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B1A8-4847-B578-AD1B1ED7A85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B1A8-4847-B578-AD1B1ED7A85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M01</c:v>
                </c:pt>
                <c:pt idx="1">
                  <c:v>M02</c:v>
                </c:pt>
                <c:pt idx="2">
                  <c:v>M03</c:v>
                </c:pt>
                <c:pt idx="3">
                  <c:v>M04</c:v>
                </c:pt>
                <c:pt idx="4">
                  <c:v>M05</c:v>
                </c:pt>
                <c:pt idx="5">
                  <c:v>M06</c:v>
                </c:pt>
                <c:pt idx="6">
                  <c:v>M07</c:v>
                </c:pt>
                <c:pt idx="7">
                  <c:v>M08</c:v>
                </c:pt>
              </c:strCache>
            </c:strRef>
          </c:cat>
          <c:val>
            <c:numRef>
              <c:f>Sheet1!$C$2:$C$9</c:f>
              <c:numCache>
                <c:formatCode>0.00%</c:formatCode>
                <c:ptCount val="8"/>
                <c:pt idx="0">
                  <c:v>1.0337245088413383E-2</c:v>
                </c:pt>
                <c:pt idx="1">
                  <c:v>0.23748086238206664</c:v>
                </c:pt>
                <c:pt idx="2">
                  <c:v>3.7317891140256937E-2</c:v>
                </c:pt>
                <c:pt idx="3">
                  <c:v>0.11649401065843795</c:v>
                </c:pt>
                <c:pt idx="4">
                  <c:v>0.11131915424159373</c:v>
                </c:pt>
                <c:pt idx="5">
                  <c:v>0.46783284612650161</c:v>
                </c:pt>
                <c:pt idx="6">
                  <c:v>6.8424173473832948E-3</c:v>
                </c:pt>
                <c:pt idx="7">
                  <c:v>1.2375721440885447E-2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B1A8-4847-B578-AD1B1ED7A85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621E2-BBCE-415B-A096-73C3D380BC2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BBE9609F-008C-4819-91B1-4568AD5A3DDA}">
      <dgm:prSet phldrT="[Text]"/>
      <dgm:spPr/>
      <dgm:t>
        <a:bodyPr/>
        <a:lstStyle/>
        <a:p>
          <a:r>
            <a:rPr lang="ro-RO" b="1" dirty="0">
              <a:latin typeface="Trebuchet MS" panose="020B0603020202020204" pitchFamily="34" charset="0"/>
            </a:rPr>
            <a:t>Submăsura 19.1</a:t>
          </a:r>
        </a:p>
        <a:p>
          <a:r>
            <a:rPr lang="ro-RO" b="1" i="1" dirty="0">
              <a:latin typeface="Trebuchet MS" panose="020B0603020202020204" pitchFamily="34" charset="0"/>
            </a:rPr>
            <a:t>Sprijin pregătitor pentru dezvoltarea strategiilor de dezvoltare locală</a:t>
          </a:r>
        </a:p>
      </dgm:t>
    </dgm:pt>
    <dgm:pt modelId="{ED313DE2-4354-44E3-8EDD-D1C794ED4BFC}" type="parTrans" cxnId="{494E53ED-6ECF-44F1-BF4A-BB19506362BC}">
      <dgm:prSet/>
      <dgm:spPr/>
      <dgm:t>
        <a:bodyPr/>
        <a:lstStyle/>
        <a:p>
          <a:endParaRPr lang="ro-RO"/>
        </a:p>
      </dgm:t>
    </dgm:pt>
    <dgm:pt modelId="{B1916006-A561-4906-B5C6-5E347D34F4AB}" type="sibTrans" cxnId="{494E53ED-6ECF-44F1-BF4A-BB19506362BC}">
      <dgm:prSet/>
      <dgm:spPr/>
      <dgm:t>
        <a:bodyPr/>
        <a:lstStyle/>
        <a:p>
          <a:endParaRPr lang="ro-RO"/>
        </a:p>
      </dgm:t>
    </dgm:pt>
    <dgm:pt modelId="{D22712D2-390A-4851-8CC7-B8B77415313E}">
      <dgm:prSet phldrT="[Text]"/>
      <dgm:spPr/>
      <dgm:t>
        <a:bodyPr/>
        <a:lstStyle/>
        <a:p>
          <a:pPr rtl="0"/>
          <a:r>
            <a:rPr lang="ro-RO" b="1" dirty="0">
              <a:latin typeface="Trebuchet MS" panose="020B0603020202020204" pitchFamily="34" charset="0"/>
            </a:rPr>
            <a:t>Submăsura 19.2</a:t>
          </a:r>
        </a:p>
        <a:p>
          <a:pPr rtl="0"/>
          <a:r>
            <a:rPr lang="ro-RO" b="1" i="1" dirty="0">
              <a:latin typeface="Trebuchet MS" panose="020B0603020202020204" pitchFamily="34" charset="0"/>
            </a:rPr>
            <a:t>Sprijin pentru implementarea acțiunilor în cadrul strategiei de dezvoltare locală</a:t>
          </a:r>
          <a:endParaRPr lang="en-GB" b="1" i="1" dirty="0">
            <a:latin typeface="Trebuchet MS" panose="020B0603020202020204" pitchFamily="34" charset="0"/>
          </a:endParaRPr>
        </a:p>
        <a:p>
          <a:pPr rtl="0"/>
          <a:r>
            <a:rPr lang="en-GB" b="1" i="1" dirty="0">
              <a:latin typeface="Trebuchet MS" panose="020B0603020202020204" pitchFamily="34" charset="0"/>
            </a:rPr>
            <a:t>495 mil. euro</a:t>
          </a:r>
          <a:endParaRPr lang="ro-RO" b="1" i="1" dirty="0">
            <a:latin typeface="Trebuchet MS" panose="020B0603020202020204" pitchFamily="34" charset="0"/>
          </a:endParaRPr>
        </a:p>
      </dgm:t>
    </dgm:pt>
    <dgm:pt modelId="{6179D28A-1357-486E-9706-C7D3D1F717B4}" type="parTrans" cxnId="{3BEB67F5-66FF-47C9-B40A-74995643E070}">
      <dgm:prSet/>
      <dgm:spPr/>
      <dgm:t>
        <a:bodyPr/>
        <a:lstStyle/>
        <a:p>
          <a:endParaRPr lang="ro-RO"/>
        </a:p>
      </dgm:t>
    </dgm:pt>
    <dgm:pt modelId="{1DC8F7C9-27A9-4F4C-9D9F-CA586E48116A}" type="sibTrans" cxnId="{3BEB67F5-66FF-47C9-B40A-74995643E070}">
      <dgm:prSet/>
      <dgm:spPr/>
      <dgm:t>
        <a:bodyPr/>
        <a:lstStyle/>
        <a:p>
          <a:endParaRPr lang="ro-RO"/>
        </a:p>
      </dgm:t>
    </dgm:pt>
    <dgm:pt modelId="{4E2244B9-433B-44A0-A4DA-55222974F318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o-RO" sz="1400" b="1" i="0" u="none" dirty="0">
              <a:latin typeface="Trebuchet MS" panose="020B0603020202020204" pitchFamily="34" charset="0"/>
            </a:rPr>
            <a:t>5.136 proiecte depuse la AFIR – 291,29 mil. euro</a:t>
          </a:r>
          <a:endParaRPr lang="ro-RO" sz="1400" b="1" dirty="0">
            <a:latin typeface="Trebuchet MS" panose="020B0603020202020204" pitchFamily="34" charset="0"/>
          </a:endParaRPr>
        </a:p>
      </dgm:t>
    </dgm:pt>
    <dgm:pt modelId="{F0216C75-E3CA-4438-A824-62084D3DE1DE}" type="parTrans" cxnId="{018F4323-C6FF-4513-8562-5A0E47470856}">
      <dgm:prSet/>
      <dgm:spPr/>
      <dgm:t>
        <a:bodyPr/>
        <a:lstStyle/>
        <a:p>
          <a:endParaRPr lang="ro-RO"/>
        </a:p>
      </dgm:t>
    </dgm:pt>
    <dgm:pt modelId="{AF20D3D3-C0A2-42EF-823C-B4A755853119}" type="sibTrans" cxnId="{018F4323-C6FF-4513-8562-5A0E47470856}">
      <dgm:prSet/>
      <dgm:spPr/>
      <dgm:t>
        <a:bodyPr/>
        <a:lstStyle/>
        <a:p>
          <a:endParaRPr lang="ro-RO"/>
        </a:p>
      </dgm:t>
    </dgm:pt>
    <dgm:pt modelId="{26241FB4-B695-4E00-9759-54D8D53F200E}">
      <dgm:prSet phldrT="[Text]"/>
      <dgm:spPr/>
      <dgm:t>
        <a:bodyPr/>
        <a:lstStyle/>
        <a:p>
          <a:r>
            <a:rPr lang="ro-RO" b="1" dirty="0">
              <a:latin typeface="Trebuchet MS" panose="020B0603020202020204" pitchFamily="34" charset="0"/>
            </a:rPr>
            <a:t>Submăsura 19.4</a:t>
          </a:r>
        </a:p>
        <a:p>
          <a:r>
            <a:rPr lang="ro-RO" b="1" i="1" dirty="0">
              <a:latin typeface="Trebuchet MS" panose="020B0603020202020204" pitchFamily="34" charset="0"/>
            </a:rPr>
            <a:t>Sprijin pentru cheltuieli de funcționare și animare</a:t>
          </a:r>
        </a:p>
      </dgm:t>
    </dgm:pt>
    <dgm:pt modelId="{8CE9FAF4-30CA-43FE-B7D0-CF7B241DE3FC}" type="parTrans" cxnId="{595B0398-4267-4DDA-A849-0EA999BEB4F9}">
      <dgm:prSet/>
      <dgm:spPr/>
      <dgm:t>
        <a:bodyPr/>
        <a:lstStyle/>
        <a:p>
          <a:endParaRPr lang="ro-RO"/>
        </a:p>
      </dgm:t>
    </dgm:pt>
    <dgm:pt modelId="{82E07668-2C08-4FA2-ADBD-9FC37B193889}" type="sibTrans" cxnId="{595B0398-4267-4DDA-A849-0EA999BEB4F9}">
      <dgm:prSet/>
      <dgm:spPr/>
      <dgm:t>
        <a:bodyPr/>
        <a:lstStyle/>
        <a:p>
          <a:endParaRPr lang="ro-RO"/>
        </a:p>
      </dgm:t>
    </dgm:pt>
    <dgm:pt modelId="{6E1FB07D-7919-415C-BA14-32AB13AAE1F2}">
      <dgm:prSet phldrT="[Text]" custT="1"/>
      <dgm:spPr/>
      <dgm:t>
        <a:bodyPr/>
        <a:lstStyle/>
        <a:p>
          <a:pPr rtl="0"/>
          <a:r>
            <a:rPr lang="ro-RO" sz="1400" b="0" i="0" u="none" dirty="0">
              <a:latin typeface="Trebuchet MS" panose="020B0603020202020204" pitchFamily="34" charset="0"/>
            </a:rPr>
            <a:t>239 contracte semnate  - 69,97 mil. euro</a:t>
          </a:r>
          <a:endParaRPr lang="ro-RO" sz="1400" b="0" dirty="0">
            <a:latin typeface="Trebuchet MS" panose="020B0603020202020204" pitchFamily="34" charset="0"/>
          </a:endParaRPr>
        </a:p>
      </dgm:t>
    </dgm:pt>
    <dgm:pt modelId="{9D995DC0-C1CD-4F22-AE81-02DCD36B9ECB}" type="parTrans" cxnId="{9881D233-4DF1-4B7E-910A-31D0479A7B6C}">
      <dgm:prSet/>
      <dgm:spPr/>
      <dgm:t>
        <a:bodyPr/>
        <a:lstStyle/>
        <a:p>
          <a:endParaRPr lang="ro-RO"/>
        </a:p>
      </dgm:t>
    </dgm:pt>
    <dgm:pt modelId="{35649823-231F-4892-BD25-438CB64148DE}" type="sibTrans" cxnId="{9881D233-4DF1-4B7E-910A-31D0479A7B6C}">
      <dgm:prSet/>
      <dgm:spPr/>
      <dgm:t>
        <a:bodyPr/>
        <a:lstStyle/>
        <a:p>
          <a:endParaRPr lang="ro-RO"/>
        </a:p>
      </dgm:t>
    </dgm:pt>
    <dgm:pt modelId="{C116D8F7-AA49-49AB-81A6-BFA178577144}">
      <dgm:prSet phldrT="[Text]" custT="1"/>
      <dgm:spPr/>
      <dgm:t>
        <a:bodyPr/>
        <a:lstStyle/>
        <a:p>
          <a:r>
            <a:rPr lang="ro-RO" sz="1400" b="0" dirty="0">
              <a:latin typeface="Trebuchet MS" panose="020B0603020202020204" pitchFamily="34" charset="0"/>
            </a:rPr>
            <a:t>Plăți efectuate – 51,34 mil. euro</a:t>
          </a:r>
        </a:p>
      </dgm:t>
    </dgm:pt>
    <dgm:pt modelId="{AAB9F8AF-CAB9-4BC1-B532-CB9F30103A5A}" type="parTrans" cxnId="{D982F618-B704-47E6-A7F7-F76AA585274D}">
      <dgm:prSet/>
      <dgm:spPr/>
      <dgm:t>
        <a:bodyPr/>
        <a:lstStyle/>
        <a:p>
          <a:endParaRPr lang="ro-RO"/>
        </a:p>
      </dgm:t>
    </dgm:pt>
    <dgm:pt modelId="{67E1DB93-1B6B-45AA-AD45-497DB94FB92D}" type="sibTrans" cxnId="{D982F618-B704-47E6-A7F7-F76AA585274D}">
      <dgm:prSet/>
      <dgm:spPr/>
      <dgm:t>
        <a:bodyPr/>
        <a:lstStyle/>
        <a:p>
          <a:endParaRPr lang="ro-RO"/>
        </a:p>
      </dgm:t>
    </dgm:pt>
    <dgm:pt modelId="{073257FE-D145-4E2B-B758-5D0D08BDDE4A}">
      <dgm:prSet phldrT="[Text]" custT="1"/>
      <dgm:spPr/>
      <dgm:t>
        <a:bodyPr/>
        <a:lstStyle/>
        <a:p>
          <a:r>
            <a:rPr lang="ro-RO" sz="1400" b="0" dirty="0">
              <a:latin typeface="Trebuchet MS" panose="020B0603020202020204" pitchFamily="34" charset="0"/>
            </a:rPr>
            <a:t>180 proiecte depuse – 2,44 mil. euro	</a:t>
          </a:r>
        </a:p>
      </dgm:t>
    </dgm:pt>
    <dgm:pt modelId="{1C72E27C-0E3F-486C-A875-12487AD4BA90}" type="parTrans" cxnId="{D9BE6C98-0C19-438F-8B02-3F684DB94EF8}">
      <dgm:prSet/>
      <dgm:spPr/>
      <dgm:t>
        <a:bodyPr/>
        <a:lstStyle/>
        <a:p>
          <a:endParaRPr lang="ro-RO"/>
        </a:p>
      </dgm:t>
    </dgm:pt>
    <dgm:pt modelId="{35900D83-83F5-4F91-B7BD-8BB8DCA7E342}" type="sibTrans" cxnId="{D9BE6C98-0C19-438F-8B02-3F684DB94EF8}">
      <dgm:prSet/>
      <dgm:spPr/>
      <dgm:t>
        <a:bodyPr/>
        <a:lstStyle/>
        <a:p>
          <a:endParaRPr lang="ro-RO"/>
        </a:p>
      </dgm:t>
    </dgm:pt>
    <dgm:pt modelId="{1DB6DB0D-F839-46D8-8F6D-1220D0CAB3BE}">
      <dgm:prSet custT="1"/>
      <dgm:spPr/>
      <dgm:t>
        <a:bodyPr/>
        <a:lstStyle/>
        <a:p>
          <a:pPr rtl="0"/>
          <a:r>
            <a:rPr lang="ro-RO" sz="1400" b="0" i="0" u="none" dirty="0">
              <a:latin typeface="Trebuchet MS" panose="020B0603020202020204" pitchFamily="34" charset="0"/>
            </a:rPr>
            <a:t>164 proiecte contractate – 2,22 mil. euro</a:t>
          </a:r>
          <a:endParaRPr lang="ro-RO" sz="1400" b="0" dirty="0">
            <a:latin typeface="Trebuchet MS" panose="020B0603020202020204" pitchFamily="34" charset="0"/>
          </a:endParaRPr>
        </a:p>
      </dgm:t>
    </dgm:pt>
    <dgm:pt modelId="{E6A7423F-7DA0-438E-B320-732483E3791D}" type="parTrans" cxnId="{F1029D22-6814-4AB0-B44A-D21614AEA070}">
      <dgm:prSet/>
      <dgm:spPr/>
      <dgm:t>
        <a:bodyPr/>
        <a:lstStyle/>
        <a:p>
          <a:endParaRPr lang="ro-RO"/>
        </a:p>
      </dgm:t>
    </dgm:pt>
    <dgm:pt modelId="{8CDB9F8A-7C4F-4B7A-9BFE-AC0B82E56E1A}" type="sibTrans" cxnId="{F1029D22-6814-4AB0-B44A-D21614AEA070}">
      <dgm:prSet/>
      <dgm:spPr/>
      <dgm:t>
        <a:bodyPr/>
        <a:lstStyle/>
        <a:p>
          <a:endParaRPr lang="ro-RO"/>
        </a:p>
      </dgm:t>
    </dgm:pt>
    <dgm:pt modelId="{51B02FDD-8C23-44C5-AC05-EDE5B12EDEC7}">
      <dgm:prSet custT="1"/>
      <dgm:spPr/>
      <dgm:t>
        <a:bodyPr/>
        <a:lstStyle/>
        <a:p>
          <a:pPr rtl="0"/>
          <a:r>
            <a:rPr lang="ro-RO" sz="1400" b="0" dirty="0">
              <a:latin typeface="Trebuchet MS" panose="020B0603020202020204" pitchFamily="34" charset="0"/>
            </a:rPr>
            <a:t>161 proiecte finalizate - 2,19 mil. euro</a:t>
          </a:r>
        </a:p>
      </dgm:t>
    </dgm:pt>
    <dgm:pt modelId="{FE1B8DF6-D323-44D3-9A1F-13B9F2852463}" type="parTrans" cxnId="{40255E34-E27D-48F6-A5F7-38A0844358A6}">
      <dgm:prSet/>
      <dgm:spPr/>
      <dgm:t>
        <a:bodyPr/>
        <a:lstStyle/>
        <a:p>
          <a:endParaRPr lang="ro-RO"/>
        </a:p>
      </dgm:t>
    </dgm:pt>
    <dgm:pt modelId="{DED092A1-C7CA-4535-BE39-9910A414A4E5}" type="sibTrans" cxnId="{40255E34-E27D-48F6-A5F7-38A0844358A6}">
      <dgm:prSet/>
      <dgm:spPr/>
      <dgm:t>
        <a:bodyPr/>
        <a:lstStyle/>
        <a:p>
          <a:endParaRPr lang="ro-RO"/>
        </a:p>
      </dgm:t>
    </dgm:pt>
    <dgm:pt modelId="{6520E035-235F-4DFE-829C-64C5F64A7BB7}">
      <dgm:prSet phldrT="[Text]" custT="1"/>
      <dgm:spPr/>
      <dgm:t>
        <a:bodyPr/>
        <a:lstStyle/>
        <a:p>
          <a:r>
            <a:rPr lang="ro-RO" sz="1400" b="0" dirty="0">
              <a:latin typeface="Trebuchet MS" panose="020B0603020202020204" pitchFamily="34" charset="0"/>
            </a:rPr>
            <a:t>175 proiecte selectate – 2,38 mil. euro</a:t>
          </a:r>
        </a:p>
      </dgm:t>
    </dgm:pt>
    <dgm:pt modelId="{E614C2DC-F122-4E74-BC33-58ED15A85F1E}" type="parTrans" cxnId="{A6E31CA7-56DC-4CF0-AD83-799223F4F19E}">
      <dgm:prSet/>
      <dgm:spPr/>
      <dgm:t>
        <a:bodyPr/>
        <a:lstStyle/>
        <a:p>
          <a:endParaRPr lang="ro-RO"/>
        </a:p>
      </dgm:t>
    </dgm:pt>
    <dgm:pt modelId="{D4B8DE01-51FB-4B5A-9E63-9C5986E4D0F0}" type="sibTrans" cxnId="{A6E31CA7-56DC-4CF0-AD83-799223F4F19E}">
      <dgm:prSet/>
      <dgm:spPr/>
      <dgm:t>
        <a:bodyPr/>
        <a:lstStyle/>
        <a:p>
          <a:endParaRPr lang="ro-RO"/>
        </a:p>
      </dgm:t>
    </dgm:pt>
    <dgm:pt modelId="{61CCEB7E-B97D-4DAE-8610-AA97348202A5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o-RO" sz="1400" b="0" i="0" u="none" dirty="0">
              <a:latin typeface="Trebuchet MS" panose="020B0603020202020204" pitchFamily="34" charset="0"/>
            </a:rPr>
            <a:t>3.883	proiecte selectate – 230,39 mil. euro</a:t>
          </a:r>
          <a:endParaRPr lang="ro-RO" sz="1400" b="0" dirty="0">
            <a:latin typeface="Trebuchet MS" panose="020B0603020202020204" pitchFamily="34" charset="0"/>
          </a:endParaRPr>
        </a:p>
      </dgm:t>
    </dgm:pt>
    <dgm:pt modelId="{AB5E63E8-FF5D-4B12-BDB8-A6F0A3921535}" type="parTrans" cxnId="{976B9E80-96E2-4E54-A38C-FEB944EDBB82}">
      <dgm:prSet/>
      <dgm:spPr/>
      <dgm:t>
        <a:bodyPr/>
        <a:lstStyle/>
        <a:p>
          <a:endParaRPr lang="ro-RO"/>
        </a:p>
      </dgm:t>
    </dgm:pt>
    <dgm:pt modelId="{F8994A20-DBD0-4F4A-BF36-9BAF315C6C1A}" type="sibTrans" cxnId="{976B9E80-96E2-4E54-A38C-FEB944EDBB82}">
      <dgm:prSet/>
      <dgm:spPr/>
      <dgm:t>
        <a:bodyPr/>
        <a:lstStyle/>
        <a:p>
          <a:endParaRPr lang="ro-RO"/>
        </a:p>
      </dgm:t>
    </dgm:pt>
    <dgm:pt modelId="{367C05E6-D133-417D-8AC1-20FFC5733ED5}">
      <dgm:prSet phldrT="[Text]" custT="1"/>
      <dgm:spPr/>
      <dgm:t>
        <a:bodyPr/>
        <a:lstStyle/>
        <a:p>
          <a:pPr rtl="0">
            <a:spcBef>
              <a:spcPts val="600"/>
            </a:spcBef>
            <a:spcAft>
              <a:spcPts val="600"/>
            </a:spcAft>
          </a:pPr>
          <a:r>
            <a:rPr lang="ro-RO" sz="1400" b="1" i="0" u="none" dirty="0">
              <a:latin typeface="Trebuchet MS" panose="020B0603020202020204" pitchFamily="34" charset="0"/>
            </a:rPr>
            <a:t>3.873 proiecte contractate – 229,79 mil. euro</a:t>
          </a:r>
          <a:endParaRPr lang="ro-RO" sz="1400" b="1" dirty="0">
            <a:latin typeface="Trebuchet MS" panose="020B0603020202020204" pitchFamily="34" charset="0"/>
          </a:endParaRPr>
        </a:p>
      </dgm:t>
    </dgm:pt>
    <dgm:pt modelId="{4D97A794-7D91-49FD-A521-67F00DD413F9}" type="parTrans" cxnId="{4960BA3C-A32D-441B-84C7-10EC45EBE9CE}">
      <dgm:prSet/>
      <dgm:spPr/>
      <dgm:t>
        <a:bodyPr/>
        <a:lstStyle/>
        <a:p>
          <a:endParaRPr lang="ro-RO"/>
        </a:p>
      </dgm:t>
    </dgm:pt>
    <dgm:pt modelId="{CE23540A-72E8-4AE5-AFFB-6B82493745FA}" type="sibTrans" cxnId="{4960BA3C-A32D-441B-84C7-10EC45EBE9CE}">
      <dgm:prSet/>
      <dgm:spPr/>
      <dgm:t>
        <a:bodyPr/>
        <a:lstStyle/>
        <a:p>
          <a:endParaRPr lang="ro-RO"/>
        </a:p>
      </dgm:t>
    </dgm:pt>
    <dgm:pt modelId="{37CD21C1-224B-4A44-BC91-8E550696619C}">
      <dgm:prSet phldrT="[Text]" custT="1"/>
      <dgm:spPr/>
      <dgm:t>
        <a:bodyPr/>
        <a:lstStyle/>
        <a:p>
          <a:pPr rtl="0">
            <a:spcBef>
              <a:spcPts val="600"/>
            </a:spcBef>
            <a:spcAft>
              <a:spcPts val="600"/>
            </a:spcAft>
          </a:pPr>
          <a:r>
            <a:rPr lang="ro-RO" sz="1400" b="0" i="0" u="none" dirty="0">
              <a:latin typeface="Trebuchet MS" panose="020B0603020202020204" pitchFamily="34" charset="0"/>
            </a:rPr>
            <a:t>236 proiecte finalizate – 15,71 mil. euro</a:t>
          </a:r>
          <a:endParaRPr lang="ro-RO" sz="1400" b="0" dirty="0">
            <a:latin typeface="Trebuchet MS" panose="020B0603020202020204" pitchFamily="34" charset="0"/>
          </a:endParaRPr>
        </a:p>
      </dgm:t>
    </dgm:pt>
    <dgm:pt modelId="{39AB6708-2E5B-46F3-894A-24ABAF147FD6}" type="parTrans" cxnId="{5AB88FC2-5695-48D6-9AC9-461201D86FF5}">
      <dgm:prSet/>
      <dgm:spPr/>
      <dgm:t>
        <a:bodyPr/>
        <a:lstStyle/>
        <a:p>
          <a:endParaRPr lang="ro-RO"/>
        </a:p>
      </dgm:t>
    </dgm:pt>
    <dgm:pt modelId="{37ADC715-758A-46E6-9E0F-404B2B0560E6}" type="sibTrans" cxnId="{5AB88FC2-5695-48D6-9AC9-461201D86FF5}">
      <dgm:prSet/>
      <dgm:spPr/>
      <dgm:t>
        <a:bodyPr/>
        <a:lstStyle/>
        <a:p>
          <a:endParaRPr lang="ro-RO"/>
        </a:p>
      </dgm:t>
    </dgm:pt>
    <dgm:pt modelId="{5B07A384-A00D-41B4-9A1D-E632E39D6FC4}">
      <dgm:prSet custT="1"/>
      <dgm:spPr/>
      <dgm:t>
        <a:bodyPr/>
        <a:lstStyle/>
        <a:p>
          <a:endParaRPr lang="ro-RO" sz="1400" b="0" i="0" u="none" dirty="0">
            <a:latin typeface="Trebuchet MS" panose="020B0603020202020204" pitchFamily="34" charset="0"/>
          </a:endParaRPr>
        </a:p>
      </dgm:t>
    </dgm:pt>
    <dgm:pt modelId="{FA051C00-5F7C-4EE9-95B2-479137462FBB}" type="parTrans" cxnId="{80ACE39D-188E-41C5-B0E9-4E37280C0C5D}">
      <dgm:prSet/>
      <dgm:spPr/>
      <dgm:t>
        <a:bodyPr/>
        <a:lstStyle/>
        <a:p>
          <a:endParaRPr lang="ro-RO"/>
        </a:p>
      </dgm:t>
    </dgm:pt>
    <dgm:pt modelId="{AB71AD3B-E65F-4708-9B32-03189E7D13D8}" type="sibTrans" cxnId="{80ACE39D-188E-41C5-B0E9-4E37280C0C5D}">
      <dgm:prSet/>
      <dgm:spPr/>
      <dgm:t>
        <a:bodyPr/>
        <a:lstStyle/>
        <a:p>
          <a:endParaRPr lang="ro-RO"/>
        </a:p>
      </dgm:t>
    </dgm:pt>
    <dgm:pt modelId="{CC70134B-76F9-4DBB-AE3C-B6AB019DA3B2}">
      <dgm:prSet custT="1"/>
      <dgm:spPr/>
      <dgm:t>
        <a:bodyPr/>
        <a:lstStyle/>
        <a:p>
          <a:endParaRPr lang="ro-RO" sz="1600" dirty="0"/>
        </a:p>
      </dgm:t>
    </dgm:pt>
    <dgm:pt modelId="{68D29A1A-739D-4974-B81A-A42F5C4157F8}" type="parTrans" cxnId="{163E8E64-FC2E-48CD-A0D0-4FA2D74D96CE}">
      <dgm:prSet/>
      <dgm:spPr/>
      <dgm:t>
        <a:bodyPr/>
        <a:lstStyle/>
        <a:p>
          <a:endParaRPr lang="ro-RO"/>
        </a:p>
      </dgm:t>
    </dgm:pt>
    <dgm:pt modelId="{9696AD0E-45BE-4C3E-B89A-AF1671A04CB9}" type="sibTrans" cxnId="{163E8E64-FC2E-48CD-A0D0-4FA2D74D96CE}">
      <dgm:prSet/>
      <dgm:spPr/>
      <dgm:t>
        <a:bodyPr/>
        <a:lstStyle/>
        <a:p>
          <a:endParaRPr lang="ro-RO"/>
        </a:p>
      </dgm:t>
    </dgm:pt>
    <dgm:pt modelId="{41324A93-992F-40C0-AC1A-5331F4A27965}">
      <dgm:prSet phldrT="[Text]"/>
      <dgm:spPr/>
      <dgm:t>
        <a:bodyPr/>
        <a:lstStyle/>
        <a:p>
          <a:r>
            <a:rPr lang="ro-RO" b="1" dirty="0">
              <a:latin typeface="Trebuchet MS" panose="020B0603020202020204" pitchFamily="34" charset="0"/>
            </a:rPr>
            <a:t>Submăsura 19.3</a:t>
          </a:r>
        </a:p>
        <a:p>
          <a:r>
            <a:rPr lang="ro-RO" b="1" i="1" dirty="0">
              <a:latin typeface="Trebuchet MS" panose="020B0603020202020204" pitchFamily="34" charset="0"/>
            </a:rPr>
            <a:t>Pregătirea și implementarea activităților de cooperare ale GAL</a:t>
          </a:r>
        </a:p>
      </dgm:t>
    </dgm:pt>
    <dgm:pt modelId="{5408053B-4616-487E-B742-861FB27BF604}" type="parTrans" cxnId="{C5240C3D-B24E-4816-B9E2-1882A0C41AD7}">
      <dgm:prSet/>
      <dgm:spPr/>
      <dgm:t>
        <a:bodyPr/>
        <a:lstStyle/>
        <a:p>
          <a:endParaRPr lang="ro-RO"/>
        </a:p>
      </dgm:t>
    </dgm:pt>
    <dgm:pt modelId="{7D2CF29D-C6F4-408E-B22D-BF9381BA4B13}" type="sibTrans" cxnId="{C5240C3D-B24E-4816-B9E2-1882A0C41AD7}">
      <dgm:prSet/>
      <dgm:spPr/>
      <dgm:t>
        <a:bodyPr/>
        <a:lstStyle/>
        <a:p>
          <a:endParaRPr lang="ro-RO"/>
        </a:p>
      </dgm:t>
    </dgm:pt>
    <dgm:pt modelId="{1C0B7E7B-E928-4FBC-940C-373E0A65CBCE}">
      <dgm:prSet custT="1"/>
      <dgm:spPr/>
      <dgm:t>
        <a:bodyPr/>
        <a:lstStyle/>
        <a:p>
          <a:r>
            <a:rPr lang="ro-RO" sz="1400" dirty="0">
              <a:latin typeface="Trebuchet MS" panose="020B0603020202020204" pitchFamily="34" charset="0"/>
            </a:rPr>
            <a:t>Componenta A -  2,32  mil. euro: 51 proiecte depuse – 0,17 mil. euro.</a:t>
          </a:r>
        </a:p>
      </dgm:t>
    </dgm:pt>
    <dgm:pt modelId="{3EE69EBE-CAAE-46D7-B549-570332782237}" type="parTrans" cxnId="{55D1312A-4602-4ABE-AFFA-D94621D4F36F}">
      <dgm:prSet/>
      <dgm:spPr/>
      <dgm:t>
        <a:bodyPr/>
        <a:lstStyle/>
        <a:p>
          <a:endParaRPr lang="ro-RO"/>
        </a:p>
      </dgm:t>
    </dgm:pt>
    <dgm:pt modelId="{20B83417-14CB-414E-9498-EDFD9D51C921}" type="sibTrans" cxnId="{55D1312A-4602-4ABE-AFFA-D94621D4F36F}">
      <dgm:prSet/>
      <dgm:spPr/>
      <dgm:t>
        <a:bodyPr/>
        <a:lstStyle/>
        <a:p>
          <a:endParaRPr lang="ro-RO"/>
        </a:p>
      </dgm:t>
    </dgm:pt>
    <dgm:pt modelId="{E4506763-5207-4A32-A5DE-4CF22AC4278A}">
      <dgm:prSet custT="1"/>
      <dgm:spPr/>
      <dgm:t>
        <a:bodyPr/>
        <a:lstStyle/>
        <a:p>
          <a:r>
            <a:rPr lang="ro-RO" sz="1400" dirty="0">
              <a:latin typeface="Trebuchet MS" panose="020B0603020202020204" pitchFamily="34" charset="0"/>
            </a:rPr>
            <a:t>Componenta B – 9,27 mil. euro, urmează a fi lansată în luna feb.- martie 2019</a:t>
          </a:r>
        </a:p>
      </dgm:t>
    </dgm:pt>
    <dgm:pt modelId="{95D4D793-77D3-4DC2-A59F-2BA902461429}" type="parTrans" cxnId="{4B910665-FB11-409F-BE1B-457C5AF00FAC}">
      <dgm:prSet/>
      <dgm:spPr/>
      <dgm:t>
        <a:bodyPr/>
        <a:lstStyle/>
        <a:p>
          <a:endParaRPr lang="ro-RO"/>
        </a:p>
      </dgm:t>
    </dgm:pt>
    <dgm:pt modelId="{69012183-BE65-49F3-B7E9-45DCBDCD6CF8}" type="sibTrans" cxnId="{4B910665-FB11-409F-BE1B-457C5AF00FAC}">
      <dgm:prSet/>
      <dgm:spPr/>
      <dgm:t>
        <a:bodyPr/>
        <a:lstStyle/>
        <a:p>
          <a:endParaRPr lang="ro-RO"/>
        </a:p>
      </dgm:t>
    </dgm:pt>
    <dgm:pt modelId="{AB2E8552-10D6-4A66-9918-5A8BCEF466DB}">
      <dgm:prSet custT="1"/>
      <dgm:spPr/>
      <dgm:t>
        <a:bodyPr/>
        <a:lstStyle/>
        <a:p>
          <a:r>
            <a:rPr lang="ro-RO" sz="1400" dirty="0">
              <a:latin typeface="Trebuchet MS" panose="020B0603020202020204" pitchFamily="34" charset="0"/>
            </a:rPr>
            <a:t>Bugetul măsurii este de 16,56 mil. euro.</a:t>
          </a:r>
        </a:p>
      </dgm:t>
    </dgm:pt>
    <dgm:pt modelId="{5C0EB8D1-E17C-4661-BA86-698C356FBB25}" type="parTrans" cxnId="{2DEC52EA-6887-4CAE-8907-A5F8E91F84A9}">
      <dgm:prSet/>
      <dgm:spPr/>
      <dgm:t>
        <a:bodyPr/>
        <a:lstStyle/>
        <a:p>
          <a:endParaRPr lang="ro-RO"/>
        </a:p>
      </dgm:t>
    </dgm:pt>
    <dgm:pt modelId="{242D55BC-ED0A-4A81-B1A6-7E645678AB15}" type="sibTrans" cxnId="{2DEC52EA-6887-4CAE-8907-A5F8E91F84A9}">
      <dgm:prSet/>
      <dgm:spPr/>
      <dgm:t>
        <a:bodyPr/>
        <a:lstStyle/>
        <a:p>
          <a:endParaRPr lang="ro-RO"/>
        </a:p>
      </dgm:t>
    </dgm:pt>
    <dgm:pt modelId="{E6AC5AFA-7469-44F8-9020-07567CFA66B4}">
      <dgm:prSet/>
      <dgm:spPr/>
      <dgm:t>
        <a:bodyPr/>
        <a:lstStyle/>
        <a:p>
          <a:pPr rtl="0"/>
          <a:endParaRPr lang="ro-RO" sz="1600" b="0" dirty="0"/>
        </a:p>
      </dgm:t>
    </dgm:pt>
    <dgm:pt modelId="{928985F8-9482-475B-86BD-833B440BB97F}" type="parTrans" cxnId="{38400B8F-B4D7-4E62-9B3F-276C700B4C62}">
      <dgm:prSet/>
      <dgm:spPr/>
      <dgm:t>
        <a:bodyPr/>
        <a:lstStyle/>
        <a:p>
          <a:endParaRPr lang="ro-RO"/>
        </a:p>
      </dgm:t>
    </dgm:pt>
    <dgm:pt modelId="{2CF35CD7-530A-4F67-B04A-67190B4B59D9}" type="sibTrans" cxnId="{38400B8F-B4D7-4E62-9B3F-276C700B4C62}">
      <dgm:prSet/>
      <dgm:spPr/>
      <dgm:t>
        <a:bodyPr/>
        <a:lstStyle/>
        <a:p>
          <a:endParaRPr lang="ro-RO"/>
        </a:p>
      </dgm:t>
    </dgm:pt>
    <dgm:pt modelId="{882E260E-A5D9-4253-A53A-77B1A7FF2FF1}">
      <dgm:prSet phldrT="[Text]" custT="1"/>
      <dgm:spPr/>
      <dgm:t>
        <a:bodyPr/>
        <a:lstStyle/>
        <a:p>
          <a:pPr rtl="0">
            <a:spcBef>
              <a:spcPct val="0"/>
            </a:spcBef>
            <a:spcAft>
              <a:spcPct val="15000"/>
            </a:spcAft>
          </a:pPr>
          <a:endParaRPr lang="ro-RO" sz="500" b="0" dirty="0"/>
        </a:p>
      </dgm:t>
    </dgm:pt>
    <dgm:pt modelId="{52B5F6D6-40D0-4C75-B576-2CC1F7968FEB}" type="parTrans" cxnId="{7F72DEED-E083-4470-9258-C077907D32F6}">
      <dgm:prSet/>
      <dgm:spPr/>
      <dgm:t>
        <a:bodyPr/>
        <a:lstStyle/>
        <a:p>
          <a:endParaRPr lang="ro-RO"/>
        </a:p>
      </dgm:t>
    </dgm:pt>
    <dgm:pt modelId="{A9A7D2BC-132F-42C9-8A9F-3DA28C83CF50}" type="sibTrans" cxnId="{7F72DEED-E083-4470-9258-C077907D32F6}">
      <dgm:prSet/>
      <dgm:spPr/>
      <dgm:t>
        <a:bodyPr/>
        <a:lstStyle/>
        <a:p>
          <a:endParaRPr lang="ro-RO"/>
        </a:p>
      </dgm:t>
    </dgm:pt>
    <dgm:pt modelId="{17C5C283-E451-4EDF-8D2F-050E70F93BB8}">
      <dgm:prSet custT="1"/>
      <dgm:spPr/>
      <dgm:t>
        <a:bodyPr/>
        <a:lstStyle/>
        <a:p>
          <a:r>
            <a:rPr lang="ro-RO" sz="1400" dirty="0">
              <a:latin typeface="Trebuchet MS" panose="020B0603020202020204" pitchFamily="34" charset="0"/>
            </a:rPr>
            <a:t>15 proiecte selectate – 0,06 mil. euro</a:t>
          </a:r>
        </a:p>
      </dgm:t>
    </dgm:pt>
    <dgm:pt modelId="{805D5558-9CAA-4905-896E-F76ACD8BF9CB}" type="parTrans" cxnId="{92A7BC22-5806-4D6F-A7A2-F5A54C7D3F74}">
      <dgm:prSet/>
      <dgm:spPr/>
      <dgm:t>
        <a:bodyPr/>
        <a:lstStyle/>
        <a:p>
          <a:endParaRPr lang="ro-RO"/>
        </a:p>
      </dgm:t>
    </dgm:pt>
    <dgm:pt modelId="{5EF8C930-0830-4711-AB30-C9A24D3CC4AC}" type="sibTrans" cxnId="{92A7BC22-5806-4D6F-A7A2-F5A54C7D3F74}">
      <dgm:prSet/>
      <dgm:spPr/>
      <dgm:t>
        <a:bodyPr/>
        <a:lstStyle/>
        <a:p>
          <a:endParaRPr lang="ro-RO"/>
        </a:p>
      </dgm:t>
    </dgm:pt>
    <dgm:pt modelId="{F2BEEE1C-788B-478A-AA7A-41CAC4912FE1}">
      <dgm:prSet custT="1"/>
      <dgm:spPr/>
      <dgm:t>
        <a:bodyPr/>
        <a:lstStyle/>
        <a:p>
          <a:r>
            <a:rPr lang="ro-RO" sz="1400" dirty="0">
              <a:latin typeface="Trebuchet MS" panose="020B0603020202020204" pitchFamily="34" charset="0"/>
            </a:rPr>
            <a:t>2 proiecte contractate – 0, 01 mil. euro</a:t>
          </a:r>
        </a:p>
      </dgm:t>
    </dgm:pt>
    <dgm:pt modelId="{6E6FB5A9-99DE-4E54-AFD0-A9CA3F1DC0D2}" type="parTrans" cxnId="{9D828FE2-3E43-4612-B179-B86F9F49ABBE}">
      <dgm:prSet/>
      <dgm:spPr/>
      <dgm:t>
        <a:bodyPr/>
        <a:lstStyle/>
        <a:p>
          <a:endParaRPr lang="ro-RO"/>
        </a:p>
      </dgm:t>
    </dgm:pt>
    <dgm:pt modelId="{858CC90C-9B79-4636-8B34-68D2ED1A7ECB}" type="sibTrans" cxnId="{9D828FE2-3E43-4612-B179-B86F9F49ABBE}">
      <dgm:prSet/>
      <dgm:spPr/>
      <dgm:t>
        <a:bodyPr/>
        <a:lstStyle/>
        <a:p>
          <a:endParaRPr lang="ro-RO"/>
        </a:p>
      </dgm:t>
    </dgm:pt>
    <dgm:pt modelId="{D22D6EC2-1D44-4222-A905-49D2175E5CE7}">
      <dgm:prSet phldrT="[Text]" custT="1"/>
      <dgm:spPr/>
      <dgm:t>
        <a:bodyPr/>
        <a:lstStyle/>
        <a:p>
          <a:pPr rtl="0">
            <a:spcBef>
              <a:spcPts val="600"/>
            </a:spcBef>
            <a:spcAft>
              <a:spcPts val="600"/>
            </a:spcAft>
          </a:pPr>
          <a:r>
            <a:rPr lang="ro-RO" sz="1400" b="0" dirty="0">
              <a:latin typeface="Trebuchet MS" panose="020B0603020202020204" pitchFamily="34" charset="0"/>
            </a:rPr>
            <a:t>Plăți efectuate – </a:t>
          </a:r>
          <a:br>
            <a:rPr lang="ro-RO" sz="1400" b="0" dirty="0">
              <a:latin typeface="Trebuchet MS" panose="020B0603020202020204" pitchFamily="34" charset="0"/>
            </a:rPr>
          </a:br>
          <a:r>
            <a:rPr lang="ro-RO" sz="1400" b="0" dirty="0">
              <a:latin typeface="Trebuchet MS" panose="020B0603020202020204" pitchFamily="34" charset="0"/>
            </a:rPr>
            <a:t>    78,11 mil.euro</a:t>
          </a:r>
        </a:p>
      </dgm:t>
    </dgm:pt>
    <dgm:pt modelId="{C1D04C8F-3E2C-4A07-A4F1-4B8DCF45033C}" type="parTrans" cxnId="{85414496-AB33-428D-A4D5-163C2098AF93}">
      <dgm:prSet/>
      <dgm:spPr/>
      <dgm:t>
        <a:bodyPr/>
        <a:lstStyle/>
        <a:p>
          <a:endParaRPr lang="ro-RO"/>
        </a:p>
      </dgm:t>
    </dgm:pt>
    <dgm:pt modelId="{E909DCDF-7800-4BBA-806E-3216A88D5B87}" type="sibTrans" cxnId="{85414496-AB33-428D-A4D5-163C2098AF93}">
      <dgm:prSet/>
      <dgm:spPr/>
      <dgm:t>
        <a:bodyPr/>
        <a:lstStyle/>
        <a:p>
          <a:endParaRPr lang="ro-RO"/>
        </a:p>
      </dgm:t>
    </dgm:pt>
    <dgm:pt modelId="{7B8ABB52-6DEE-4F46-8239-99C0B79C44D0}" type="pres">
      <dgm:prSet presAssocID="{A5E621E2-BBCE-415B-A096-73C3D380BC2F}" presName="Name0" presStyleCnt="0">
        <dgm:presLayoutVars>
          <dgm:dir/>
          <dgm:animLvl val="lvl"/>
          <dgm:resizeHandles val="exact"/>
        </dgm:presLayoutVars>
      </dgm:prSet>
      <dgm:spPr/>
    </dgm:pt>
    <dgm:pt modelId="{92B6D19C-DA48-42E4-B298-8D77A5005CE4}" type="pres">
      <dgm:prSet presAssocID="{BBE9609F-008C-4819-91B1-4568AD5A3DDA}" presName="composite" presStyleCnt="0"/>
      <dgm:spPr/>
    </dgm:pt>
    <dgm:pt modelId="{6CB8F36E-9C41-4C4E-B43D-848DDE8878E7}" type="pres">
      <dgm:prSet presAssocID="{BBE9609F-008C-4819-91B1-4568AD5A3DD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649EFAB-C8F9-4174-8C73-002FAA3C59D0}" type="pres">
      <dgm:prSet presAssocID="{BBE9609F-008C-4819-91B1-4568AD5A3DDA}" presName="desTx" presStyleLbl="alignAccFollowNode1" presStyleIdx="0" presStyleCnt="4">
        <dgm:presLayoutVars>
          <dgm:bulletEnabled val="1"/>
        </dgm:presLayoutVars>
      </dgm:prSet>
      <dgm:spPr/>
    </dgm:pt>
    <dgm:pt modelId="{EAA9D4E1-9313-4C5C-8395-C9660FE08234}" type="pres">
      <dgm:prSet presAssocID="{B1916006-A561-4906-B5C6-5E347D34F4AB}" presName="space" presStyleCnt="0"/>
      <dgm:spPr/>
    </dgm:pt>
    <dgm:pt modelId="{9062D45B-EFCA-46F7-B7F7-6DA76726B1C8}" type="pres">
      <dgm:prSet presAssocID="{D22712D2-390A-4851-8CC7-B8B77415313E}" presName="composite" presStyleCnt="0"/>
      <dgm:spPr/>
    </dgm:pt>
    <dgm:pt modelId="{BD35E0D0-A085-48AF-8C65-E9CE8ABFF4D3}" type="pres">
      <dgm:prSet presAssocID="{D22712D2-390A-4851-8CC7-B8B77415313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1C3458B-56EC-4EA4-86D8-95926526E77B}" type="pres">
      <dgm:prSet presAssocID="{D22712D2-390A-4851-8CC7-B8B77415313E}" presName="desTx" presStyleLbl="alignAccFollowNode1" presStyleIdx="1" presStyleCnt="4">
        <dgm:presLayoutVars>
          <dgm:bulletEnabled val="1"/>
        </dgm:presLayoutVars>
      </dgm:prSet>
      <dgm:spPr/>
    </dgm:pt>
    <dgm:pt modelId="{5F32390F-D4BD-4E9D-8844-CBBB61077AD2}" type="pres">
      <dgm:prSet presAssocID="{1DC8F7C9-27A9-4F4C-9D9F-CA586E48116A}" presName="space" presStyleCnt="0"/>
      <dgm:spPr/>
    </dgm:pt>
    <dgm:pt modelId="{1FFF0203-5267-489C-8FEA-6DF1FC38D3F4}" type="pres">
      <dgm:prSet presAssocID="{41324A93-992F-40C0-AC1A-5331F4A27965}" presName="composite" presStyleCnt="0"/>
      <dgm:spPr/>
    </dgm:pt>
    <dgm:pt modelId="{1CDF314F-08C8-4F5D-BA99-0B1B9CF321BA}" type="pres">
      <dgm:prSet presAssocID="{41324A93-992F-40C0-AC1A-5331F4A2796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66F6D47-CBAD-4DB6-BEEC-EC7C9480B0B8}" type="pres">
      <dgm:prSet presAssocID="{41324A93-992F-40C0-AC1A-5331F4A27965}" presName="desTx" presStyleLbl="alignAccFollowNode1" presStyleIdx="2" presStyleCnt="4">
        <dgm:presLayoutVars>
          <dgm:bulletEnabled val="1"/>
        </dgm:presLayoutVars>
      </dgm:prSet>
      <dgm:spPr/>
    </dgm:pt>
    <dgm:pt modelId="{C56CCE0A-1566-453D-A022-E7906215BDF0}" type="pres">
      <dgm:prSet presAssocID="{7D2CF29D-C6F4-408E-B22D-BF9381BA4B13}" presName="space" presStyleCnt="0"/>
      <dgm:spPr/>
    </dgm:pt>
    <dgm:pt modelId="{60E344E2-D135-486F-888A-6800FB0A2861}" type="pres">
      <dgm:prSet presAssocID="{26241FB4-B695-4E00-9759-54D8D53F200E}" presName="composite" presStyleCnt="0"/>
      <dgm:spPr/>
    </dgm:pt>
    <dgm:pt modelId="{B2142D2B-26B0-4F65-9B41-B8495602FF76}" type="pres">
      <dgm:prSet presAssocID="{26241FB4-B695-4E00-9759-54D8D53F200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A8106F8-ED99-41C2-94B3-CDC313E16923}" type="pres">
      <dgm:prSet presAssocID="{26241FB4-B695-4E00-9759-54D8D53F200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C72B208-73EB-4171-BF87-E1099595C6C5}" type="presOf" srcId="{6520E035-235F-4DFE-829C-64C5F64A7BB7}" destId="{2649EFAB-C8F9-4174-8C73-002FAA3C59D0}" srcOrd="0" destOrd="1" presId="urn:microsoft.com/office/officeart/2005/8/layout/hList1"/>
    <dgm:cxn modelId="{1CAF880D-5EBB-4D2C-BAC9-AFAC51938066}" type="presOf" srcId="{D22D6EC2-1D44-4222-A905-49D2175E5CE7}" destId="{A1C3458B-56EC-4EA4-86D8-95926526E77B}" srcOrd="0" destOrd="4" presId="urn:microsoft.com/office/officeart/2005/8/layout/hList1"/>
    <dgm:cxn modelId="{02E58F13-890F-41F5-A08D-9013BC7FB742}" type="presOf" srcId="{37CD21C1-224B-4A44-BC91-8E550696619C}" destId="{A1C3458B-56EC-4EA4-86D8-95926526E77B}" srcOrd="0" destOrd="3" presId="urn:microsoft.com/office/officeart/2005/8/layout/hList1"/>
    <dgm:cxn modelId="{18F55A16-BD9B-4A47-9ADF-725980DAB524}" type="presOf" srcId="{5B07A384-A00D-41B4-9A1D-E632E39D6FC4}" destId="{3A8106F8-ED99-41C2-94B3-CDC313E16923}" srcOrd="0" destOrd="1" presId="urn:microsoft.com/office/officeart/2005/8/layout/hList1"/>
    <dgm:cxn modelId="{D982F618-B704-47E6-A7F7-F76AA585274D}" srcId="{26241FB4-B695-4E00-9759-54D8D53F200E}" destId="{C116D8F7-AA49-49AB-81A6-BFA178577144}" srcOrd="2" destOrd="0" parTransId="{AAB9F8AF-CAB9-4BC1-B532-CB9F30103A5A}" sibTransId="{67E1DB93-1B6B-45AA-AD45-497DB94FB92D}"/>
    <dgm:cxn modelId="{F1029D22-6814-4AB0-B44A-D21614AEA070}" srcId="{BBE9609F-008C-4819-91B1-4568AD5A3DDA}" destId="{1DB6DB0D-F839-46D8-8F6D-1220D0CAB3BE}" srcOrd="2" destOrd="0" parTransId="{E6A7423F-7DA0-438E-B320-732483E3791D}" sibTransId="{8CDB9F8A-7C4F-4B7A-9BFE-AC0B82E56E1A}"/>
    <dgm:cxn modelId="{92A7BC22-5806-4D6F-A7A2-F5A54C7D3F74}" srcId="{41324A93-992F-40C0-AC1A-5331F4A27965}" destId="{17C5C283-E451-4EDF-8D2F-050E70F93BB8}" srcOrd="2" destOrd="0" parTransId="{805D5558-9CAA-4905-896E-F76ACD8BF9CB}" sibTransId="{5EF8C930-0830-4711-AB30-C9A24D3CC4AC}"/>
    <dgm:cxn modelId="{018F4323-C6FF-4513-8562-5A0E47470856}" srcId="{D22712D2-390A-4851-8CC7-B8B77415313E}" destId="{4E2244B9-433B-44A0-A4DA-55222974F318}" srcOrd="0" destOrd="0" parTransId="{F0216C75-E3CA-4438-A824-62084D3DE1DE}" sibTransId="{AF20D3D3-C0A2-42EF-823C-B4A755853119}"/>
    <dgm:cxn modelId="{A7A20829-F6EE-433D-BE07-6381BEEDEBE4}" type="presOf" srcId="{51B02FDD-8C23-44C5-AC05-EDE5B12EDEC7}" destId="{2649EFAB-C8F9-4174-8C73-002FAA3C59D0}" srcOrd="0" destOrd="3" presId="urn:microsoft.com/office/officeart/2005/8/layout/hList1"/>
    <dgm:cxn modelId="{55D1312A-4602-4ABE-AFFA-D94621D4F36F}" srcId="{41324A93-992F-40C0-AC1A-5331F4A27965}" destId="{1C0B7E7B-E928-4FBC-940C-373E0A65CBCE}" srcOrd="1" destOrd="0" parTransId="{3EE69EBE-CAAE-46D7-B549-570332782237}" sibTransId="{20B83417-14CB-414E-9498-EDFD9D51C921}"/>
    <dgm:cxn modelId="{9881D233-4DF1-4B7E-910A-31D0479A7B6C}" srcId="{26241FB4-B695-4E00-9759-54D8D53F200E}" destId="{6E1FB07D-7919-415C-BA14-32AB13AAE1F2}" srcOrd="0" destOrd="0" parTransId="{9D995DC0-C1CD-4F22-AE81-02DCD36B9ECB}" sibTransId="{35649823-231F-4892-BD25-438CB64148DE}"/>
    <dgm:cxn modelId="{40255E34-E27D-48F6-A5F7-38A0844358A6}" srcId="{BBE9609F-008C-4819-91B1-4568AD5A3DDA}" destId="{51B02FDD-8C23-44C5-AC05-EDE5B12EDEC7}" srcOrd="3" destOrd="0" parTransId="{FE1B8DF6-D323-44D3-9A1F-13B9F2852463}" sibTransId="{DED092A1-C7CA-4535-BE39-9910A414A4E5}"/>
    <dgm:cxn modelId="{356E073B-DD9C-471B-AB22-0FDAD1BB7CA9}" type="presOf" srcId="{26241FB4-B695-4E00-9759-54D8D53F200E}" destId="{B2142D2B-26B0-4F65-9B41-B8495602FF76}" srcOrd="0" destOrd="0" presId="urn:microsoft.com/office/officeart/2005/8/layout/hList1"/>
    <dgm:cxn modelId="{C766763C-FAA5-439B-A6A2-D979D4DED73D}" type="presOf" srcId="{61CCEB7E-B97D-4DAE-8610-AA97348202A5}" destId="{A1C3458B-56EC-4EA4-86D8-95926526E77B}" srcOrd="0" destOrd="1" presId="urn:microsoft.com/office/officeart/2005/8/layout/hList1"/>
    <dgm:cxn modelId="{4960BA3C-A32D-441B-84C7-10EC45EBE9CE}" srcId="{D22712D2-390A-4851-8CC7-B8B77415313E}" destId="{367C05E6-D133-417D-8AC1-20FFC5733ED5}" srcOrd="2" destOrd="0" parTransId="{4D97A794-7D91-49FD-A521-67F00DD413F9}" sibTransId="{CE23540A-72E8-4AE5-AFFB-6B82493745FA}"/>
    <dgm:cxn modelId="{C5240C3D-B24E-4816-B9E2-1882A0C41AD7}" srcId="{A5E621E2-BBCE-415B-A096-73C3D380BC2F}" destId="{41324A93-992F-40C0-AC1A-5331F4A27965}" srcOrd="2" destOrd="0" parTransId="{5408053B-4616-487E-B742-861FB27BF604}" sibTransId="{7D2CF29D-C6F4-408E-B22D-BF9381BA4B13}"/>
    <dgm:cxn modelId="{04943C5D-C5EA-4146-94F6-2F18B724275B}" type="presOf" srcId="{1DB6DB0D-F839-46D8-8F6D-1220D0CAB3BE}" destId="{2649EFAB-C8F9-4174-8C73-002FAA3C59D0}" srcOrd="0" destOrd="2" presId="urn:microsoft.com/office/officeart/2005/8/layout/hList1"/>
    <dgm:cxn modelId="{163E8E64-FC2E-48CD-A0D0-4FA2D74D96CE}" srcId="{26241FB4-B695-4E00-9759-54D8D53F200E}" destId="{CC70134B-76F9-4DBB-AE3C-B6AB019DA3B2}" srcOrd="3" destOrd="0" parTransId="{68D29A1A-739D-4974-B81A-A42F5C4157F8}" sibTransId="{9696AD0E-45BE-4C3E-B89A-AF1671A04CB9}"/>
    <dgm:cxn modelId="{4B910665-FB11-409F-BE1B-457C5AF00FAC}" srcId="{41324A93-992F-40C0-AC1A-5331F4A27965}" destId="{E4506763-5207-4A32-A5DE-4CF22AC4278A}" srcOrd="4" destOrd="0" parTransId="{95D4D793-77D3-4DC2-A59F-2BA902461429}" sibTransId="{69012183-BE65-49F3-B7E9-45DCBDCD6CF8}"/>
    <dgm:cxn modelId="{7CF30767-9F8A-4F3E-AB4B-F52F4C50B34E}" type="presOf" srcId="{D22712D2-390A-4851-8CC7-B8B77415313E}" destId="{BD35E0D0-A085-48AF-8C65-E9CE8ABFF4D3}" srcOrd="0" destOrd="0" presId="urn:microsoft.com/office/officeart/2005/8/layout/hList1"/>
    <dgm:cxn modelId="{1082E44C-4046-4134-AB75-37DF210BBC2F}" type="presOf" srcId="{4E2244B9-433B-44A0-A4DA-55222974F318}" destId="{A1C3458B-56EC-4EA4-86D8-95926526E77B}" srcOrd="0" destOrd="0" presId="urn:microsoft.com/office/officeart/2005/8/layout/hList1"/>
    <dgm:cxn modelId="{DCA41951-63EF-4A29-8251-F4DB008FF2D4}" type="presOf" srcId="{BBE9609F-008C-4819-91B1-4568AD5A3DDA}" destId="{6CB8F36E-9C41-4C4E-B43D-848DDE8878E7}" srcOrd="0" destOrd="0" presId="urn:microsoft.com/office/officeart/2005/8/layout/hList1"/>
    <dgm:cxn modelId="{58F53255-947C-4422-9BAA-907C89B14191}" type="presOf" srcId="{E4506763-5207-4A32-A5DE-4CF22AC4278A}" destId="{266F6D47-CBAD-4DB6-BEEC-EC7C9480B0B8}" srcOrd="0" destOrd="4" presId="urn:microsoft.com/office/officeart/2005/8/layout/hList1"/>
    <dgm:cxn modelId="{F30FB877-BE49-4929-85FC-AAA01AF10904}" type="presOf" srcId="{1C0B7E7B-E928-4FBC-940C-373E0A65CBCE}" destId="{266F6D47-CBAD-4DB6-BEEC-EC7C9480B0B8}" srcOrd="0" destOrd="1" presId="urn:microsoft.com/office/officeart/2005/8/layout/hList1"/>
    <dgm:cxn modelId="{FBF0047B-11D6-4D77-AAFE-2CFD1286EB6B}" type="presOf" srcId="{073257FE-D145-4E2B-B758-5D0D08BDDE4A}" destId="{2649EFAB-C8F9-4174-8C73-002FAA3C59D0}" srcOrd="0" destOrd="0" presId="urn:microsoft.com/office/officeart/2005/8/layout/hList1"/>
    <dgm:cxn modelId="{D799917E-2F11-4CC8-B8A8-D461F14295A1}" type="presOf" srcId="{6E1FB07D-7919-415C-BA14-32AB13AAE1F2}" destId="{3A8106F8-ED99-41C2-94B3-CDC313E16923}" srcOrd="0" destOrd="0" presId="urn:microsoft.com/office/officeart/2005/8/layout/hList1"/>
    <dgm:cxn modelId="{976B9E80-96E2-4E54-A38C-FEB944EDBB82}" srcId="{D22712D2-390A-4851-8CC7-B8B77415313E}" destId="{61CCEB7E-B97D-4DAE-8610-AA97348202A5}" srcOrd="1" destOrd="0" parTransId="{AB5E63E8-FF5D-4B12-BDB8-A6F0A3921535}" sibTransId="{F8994A20-DBD0-4F4A-BF36-9BAF315C6C1A}"/>
    <dgm:cxn modelId="{904D6C86-1849-4FDD-B7F6-263BB53756FC}" type="presOf" srcId="{E6AC5AFA-7469-44F8-9020-07567CFA66B4}" destId="{2649EFAB-C8F9-4174-8C73-002FAA3C59D0}" srcOrd="0" destOrd="4" presId="urn:microsoft.com/office/officeart/2005/8/layout/hList1"/>
    <dgm:cxn modelId="{38400B8F-B4D7-4E62-9B3F-276C700B4C62}" srcId="{BBE9609F-008C-4819-91B1-4568AD5A3DDA}" destId="{E6AC5AFA-7469-44F8-9020-07567CFA66B4}" srcOrd="4" destOrd="0" parTransId="{928985F8-9482-475B-86BD-833B440BB97F}" sibTransId="{2CF35CD7-530A-4F67-B04A-67190B4B59D9}"/>
    <dgm:cxn modelId="{85414496-AB33-428D-A4D5-163C2098AF93}" srcId="{D22712D2-390A-4851-8CC7-B8B77415313E}" destId="{D22D6EC2-1D44-4222-A905-49D2175E5CE7}" srcOrd="4" destOrd="0" parTransId="{C1D04C8F-3E2C-4A07-A4F1-4B8DCF45033C}" sibTransId="{E909DCDF-7800-4BBA-806E-3216A88D5B87}"/>
    <dgm:cxn modelId="{595B0398-4267-4DDA-A849-0EA999BEB4F9}" srcId="{A5E621E2-BBCE-415B-A096-73C3D380BC2F}" destId="{26241FB4-B695-4E00-9759-54D8D53F200E}" srcOrd="3" destOrd="0" parTransId="{8CE9FAF4-30CA-43FE-B7D0-CF7B241DE3FC}" sibTransId="{82E07668-2C08-4FA2-ADBD-9FC37B193889}"/>
    <dgm:cxn modelId="{D9BE6C98-0C19-438F-8B02-3F684DB94EF8}" srcId="{BBE9609F-008C-4819-91B1-4568AD5A3DDA}" destId="{073257FE-D145-4E2B-B758-5D0D08BDDE4A}" srcOrd="0" destOrd="0" parTransId="{1C72E27C-0E3F-486C-A875-12487AD4BA90}" sibTransId="{35900D83-83F5-4F91-B7BD-8BB8DCA7E342}"/>
    <dgm:cxn modelId="{FA465E9D-85E5-4960-964D-3FDE76C8BF01}" type="presOf" srcId="{367C05E6-D133-417D-8AC1-20FFC5733ED5}" destId="{A1C3458B-56EC-4EA4-86D8-95926526E77B}" srcOrd="0" destOrd="2" presId="urn:microsoft.com/office/officeart/2005/8/layout/hList1"/>
    <dgm:cxn modelId="{80ACE39D-188E-41C5-B0E9-4E37280C0C5D}" srcId="{26241FB4-B695-4E00-9759-54D8D53F200E}" destId="{5B07A384-A00D-41B4-9A1D-E632E39D6FC4}" srcOrd="1" destOrd="0" parTransId="{FA051C00-5F7C-4EE9-95B2-479137462FBB}" sibTransId="{AB71AD3B-E65F-4708-9B32-03189E7D13D8}"/>
    <dgm:cxn modelId="{2094A3A3-CFEE-4A42-BA85-25802135A52F}" type="presOf" srcId="{17C5C283-E451-4EDF-8D2F-050E70F93BB8}" destId="{266F6D47-CBAD-4DB6-BEEC-EC7C9480B0B8}" srcOrd="0" destOrd="2" presId="urn:microsoft.com/office/officeart/2005/8/layout/hList1"/>
    <dgm:cxn modelId="{A6E31CA7-56DC-4CF0-AD83-799223F4F19E}" srcId="{BBE9609F-008C-4819-91B1-4568AD5A3DDA}" destId="{6520E035-235F-4DFE-829C-64C5F64A7BB7}" srcOrd="1" destOrd="0" parTransId="{E614C2DC-F122-4E74-BC33-58ED15A85F1E}" sibTransId="{D4B8DE01-51FB-4B5A-9E63-9C5986E4D0F0}"/>
    <dgm:cxn modelId="{82BAA7BB-4662-42AB-BE92-C4518B8E235D}" type="presOf" srcId="{A5E621E2-BBCE-415B-A096-73C3D380BC2F}" destId="{7B8ABB52-6DEE-4F46-8239-99C0B79C44D0}" srcOrd="0" destOrd="0" presId="urn:microsoft.com/office/officeart/2005/8/layout/hList1"/>
    <dgm:cxn modelId="{FDAA9FBE-BE21-4CFF-998C-4657564CBD1C}" type="presOf" srcId="{CC70134B-76F9-4DBB-AE3C-B6AB019DA3B2}" destId="{3A8106F8-ED99-41C2-94B3-CDC313E16923}" srcOrd="0" destOrd="3" presId="urn:microsoft.com/office/officeart/2005/8/layout/hList1"/>
    <dgm:cxn modelId="{CEE646C1-A496-4DAA-81FF-782E6FB44114}" type="presOf" srcId="{F2BEEE1C-788B-478A-AA7A-41CAC4912FE1}" destId="{266F6D47-CBAD-4DB6-BEEC-EC7C9480B0B8}" srcOrd="0" destOrd="3" presId="urn:microsoft.com/office/officeart/2005/8/layout/hList1"/>
    <dgm:cxn modelId="{5AB88FC2-5695-48D6-9AC9-461201D86FF5}" srcId="{D22712D2-390A-4851-8CC7-B8B77415313E}" destId="{37CD21C1-224B-4A44-BC91-8E550696619C}" srcOrd="3" destOrd="0" parTransId="{39AB6708-2E5B-46F3-894A-24ABAF147FD6}" sibTransId="{37ADC715-758A-46E6-9E0F-404B2B0560E6}"/>
    <dgm:cxn modelId="{971117CC-4597-42E9-A4A2-9B18883EB06E}" type="presOf" srcId="{882E260E-A5D9-4253-A53A-77B1A7FF2FF1}" destId="{A1C3458B-56EC-4EA4-86D8-95926526E77B}" srcOrd="0" destOrd="5" presId="urn:microsoft.com/office/officeart/2005/8/layout/hList1"/>
    <dgm:cxn modelId="{EDF3DADA-4A8B-4FAA-A63D-DE1D9B82AE6B}" type="presOf" srcId="{AB2E8552-10D6-4A66-9918-5A8BCEF466DB}" destId="{266F6D47-CBAD-4DB6-BEEC-EC7C9480B0B8}" srcOrd="0" destOrd="0" presId="urn:microsoft.com/office/officeart/2005/8/layout/hList1"/>
    <dgm:cxn modelId="{AD8924E1-B318-4F3B-85E7-B7A5AB6A2E9F}" type="presOf" srcId="{41324A93-992F-40C0-AC1A-5331F4A27965}" destId="{1CDF314F-08C8-4F5D-BA99-0B1B9CF321BA}" srcOrd="0" destOrd="0" presId="urn:microsoft.com/office/officeart/2005/8/layout/hList1"/>
    <dgm:cxn modelId="{9D828FE2-3E43-4612-B179-B86F9F49ABBE}" srcId="{41324A93-992F-40C0-AC1A-5331F4A27965}" destId="{F2BEEE1C-788B-478A-AA7A-41CAC4912FE1}" srcOrd="3" destOrd="0" parTransId="{6E6FB5A9-99DE-4E54-AFD0-A9CA3F1DC0D2}" sibTransId="{858CC90C-9B79-4636-8B34-68D2ED1A7ECB}"/>
    <dgm:cxn modelId="{2DEC52EA-6887-4CAE-8907-A5F8E91F84A9}" srcId="{41324A93-992F-40C0-AC1A-5331F4A27965}" destId="{AB2E8552-10D6-4A66-9918-5A8BCEF466DB}" srcOrd="0" destOrd="0" parTransId="{5C0EB8D1-E17C-4661-BA86-698C356FBB25}" sibTransId="{242D55BC-ED0A-4A81-B1A6-7E645678AB15}"/>
    <dgm:cxn modelId="{10DCCBEB-217A-4922-BA20-016B18FA9F7B}" type="presOf" srcId="{C116D8F7-AA49-49AB-81A6-BFA178577144}" destId="{3A8106F8-ED99-41C2-94B3-CDC313E16923}" srcOrd="0" destOrd="2" presId="urn:microsoft.com/office/officeart/2005/8/layout/hList1"/>
    <dgm:cxn modelId="{494E53ED-6ECF-44F1-BF4A-BB19506362BC}" srcId="{A5E621E2-BBCE-415B-A096-73C3D380BC2F}" destId="{BBE9609F-008C-4819-91B1-4568AD5A3DDA}" srcOrd="0" destOrd="0" parTransId="{ED313DE2-4354-44E3-8EDD-D1C794ED4BFC}" sibTransId="{B1916006-A561-4906-B5C6-5E347D34F4AB}"/>
    <dgm:cxn modelId="{7F72DEED-E083-4470-9258-C077907D32F6}" srcId="{D22712D2-390A-4851-8CC7-B8B77415313E}" destId="{882E260E-A5D9-4253-A53A-77B1A7FF2FF1}" srcOrd="5" destOrd="0" parTransId="{52B5F6D6-40D0-4C75-B576-2CC1F7968FEB}" sibTransId="{A9A7D2BC-132F-42C9-8A9F-3DA28C83CF50}"/>
    <dgm:cxn modelId="{3BEB67F5-66FF-47C9-B40A-74995643E070}" srcId="{A5E621E2-BBCE-415B-A096-73C3D380BC2F}" destId="{D22712D2-390A-4851-8CC7-B8B77415313E}" srcOrd="1" destOrd="0" parTransId="{6179D28A-1357-486E-9706-C7D3D1F717B4}" sibTransId="{1DC8F7C9-27A9-4F4C-9D9F-CA586E48116A}"/>
    <dgm:cxn modelId="{5034BEAC-26BB-4FC9-BC90-6A49EF6219CC}" type="presParOf" srcId="{7B8ABB52-6DEE-4F46-8239-99C0B79C44D0}" destId="{92B6D19C-DA48-42E4-B298-8D77A5005CE4}" srcOrd="0" destOrd="0" presId="urn:microsoft.com/office/officeart/2005/8/layout/hList1"/>
    <dgm:cxn modelId="{B9DE7745-2564-45C0-A1DF-880E4F479A84}" type="presParOf" srcId="{92B6D19C-DA48-42E4-B298-8D77A5005CE4}" destId="{6CB8F36E-9C41-4C4E-B43D-848DDE8878E7}" srcOrd="0" destOrd="0" presId="urn:microsoft.com/office/officeart/2005/8/layout/hList1"/>
    <dgm:cxn modelId="{35E2372B-3A6C-4C3D-977C-BC0DD00A36C2}" type="presParOf" srcId="{92B6D19C-DA48-42E4-B298-8D77A5005CE4}" destId="{2649EFAB-C8F9-4174-8C73-002FAA3C59D0}" srcOrd="1" destOrd="0" presId="urn:microsoft.com/office/officeart/2005/8/layout/hList1"/>
    <dgm:cxn modelId="{5ABA6295-007F-492F-85A9-606D59551BBD}" type="presParOf" srcId="{7B8ABB52-6DEE-4F46-8239-99C0B79C44D0}" destId="{EAA9D4E1-9313-4C5C-8395-C9660FE08234}" srcOrd="1" destOrd="0" presId="urn:microsoft.com/office/officeart/2005/8/layout/hList1"/>
    <dgm:cxn modelId="{48C343DC-6E9C-41D6-BA02-AED6F449A762}" type="presParOf" srcId="{7B8ABB52-6DEE-4F46-8239-99C0B79C44D0}" destId="{9062D45B-EFCA-46F7-B7F7-6DA76726B1C8}" srcOrd="2" destOrd="0" presId="urn:microsoft.com/office/officeart/2005/8/layout/hList1"/>
    <dgm:cxn modelId="{4F53D62A-F3DB-4256-886A-6C5C5751A9FB}" type="presParOf" srcId="{9062D45B-EFCA-46F7-B7F7-6DA76726B1C8}" destId="{BD35E0D0-A085-48AF-8C65-E9CE8ABFF4D3}" srcOrd="0" destOrd="0" presId="urn:microsoft.com/office/officeart/2005/8/layout/hList1"/>
    <dgm:cxn modelId="{F1F25F2D-53BF-42D5-89FF-AE7FB3E09D2B}" type="presParOf" srcId="{9062D45B-EFCA-46F7-B7F7-6DA76726B1C8}" destId="{A1C3458B-56EC-4EA4-86D8-95926526E77B}" srcOrd="1" destOrd="0" presId="urn:microsoft.com/office/officeart/2005/8/layout/hList1"/>
    <dgm:cxn modelId="{08A8804B-62CE-424A-BAD7-59223B71659A}" type="presParOf" srcId="{7B8ABB52-6DEE-4F46-8239-99C0B79C44D0}" destId="{5F32390F-D4BD-4E9D-8844-CBBB61077AD2}" srcOrd="3" destOrd="0" presId="urn:microsoft.com/office/officeart/2005/8/layout/hList1"/>
    <dgm:cxn modelId="{4675776E-9094-42FA-B483-D357ECC37A3E}" type="presParOf" srcId="{7B8ABB52-6DEE-4F46-8239-99C0B79C44D0}" destId="{1FFF0203-5267-489C-8FEA-6DF1FC38D3F4}" srcOrd="4" destOrd="0" presId="urn:microsoft.com/office/officeart/2005/8/layout/hList1"/>
    <dgm:cxn modelId="{3F44708A-911D-46E1-A5BE-7C49B1CE55B4}" type="presParOf" srcId="{1FFF0203-5267-489C-8FEA-6DF1FC38D3F4}" destId="{1CDF314F-08C8-4F5D-BA99-0B1B9CF321BA}" srcOrd="0" destOrd="0" presId="urn:microsoft.com/office/officeart/2005/8/layout/hList1"/>
    <dgm:cxn modelId="{73A80612-AA2B-4F76-AB0C-CCE75EC40935}" type="presParOf" srcId="{1FFF0203-5267-489C-8FEA-6DF1FC38D3F4}" destId="{266F6D47-CBAD-4DB6-BEEC-EC7C9480B0B8}" srcOrd="1" destOrd="0" presId="urn:microsoft.com/office/officeart/2005/8/layout/hList1"/>
    <dgm:cxn modelId="{FE1EF678-C50E-4C96-A7A2-CF35B57EEE3F}" type="presParOf" srcId="{7B8ABB52-6DEE-4F46-8239-99C0B79C44D0}" destId="{C56CCE0A-1566-453D-A022-E7906215BDF0}" srcOrd="5" destOrd="0" presId="urn:microsoft.com/office/officeart/2005/8/layout/hList1"/>
    <dgm:cxn modelId="{F25590A2-A349-4EF0-BCD2-BBCB9D9DC1CA}" type="presParOf" srcId="{7B8ABB52-6DEE-4F46-8239-99C0B79C44D0}" destId="{60E344E2-D135-486F-888A-6800FB0A2861}" srcOrd="6" destOrd="0" presId="urn:microsoft.com/office/officeart/2005/8/layout/hList1"/>
    <dgm:cxn modelId="{2726BA73-127E-4325-B0A7-7310538A5F1E}" type="presParOf" srcId="{60E344E2-D135-486F-888A-6800FB0A2861}" destId="{B2142D2B-26B0-4F65-9B41-B8495602FF76}" srcOrd="0" destOrd="0" presId="urn:microsoft.com/office/officeart/2005/8/layout/hList1"/>
    <dgm:cxn modelId="{757AE707-EC14-4085-8221-DD457A2A8BDD}" type="presParOf" srcId="{60E344E2-D135-486F-888A-6800FB0A2861}" destId="{3A8106F8-ED99-41C2-94B3-CDC313E169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8F36E-9C41-4C4E-B43D-848DDE8878E7}">
      <dsp:nvSpPr>
        <dsp:cNvPr id="0" name=""/>
        <dsp:cNvSpPr/>
      </dsp:nvSpPr>
      <dsp:spPr>
        <a:xfrm>
          <a:off x="4041" y="201317"/>
          <a:ext cx="2430028" cy="9368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b="1" kern="1200" dirty="0">
              <a:latin typeface="Trebuchet MS" panose="020B0603020202020204" pitchFamily="34" charset="0"/>
            </a:rPr>
            <a:t>Submăsura 19.1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b="1" i="1" kern="1200" dirty="0">
              <a:latin typeface="Trebuchet MS" panose="020B0603020202020204" pitchFamily="34" charset="0"/>
            </a:rPr>
            <a:t>Sprijin pregătitor pentru dezvoltarea strategiilor de dezvoltare locală</a:t>
          </a:r>
        </a:p>
      </dsp:txBody>
      <dsp:txXfrm>
        <a:off x="4041" y="201317"/>
        <a:ext cx="2430028" cy="936819"/>
      </dsp:txXfrm>
    </dsp:sp>
    <dsp:sp modelId="{2649EFAB-C8F9-4174-8C73-002FAA3C59D0}">
      <dsp:nvSpPr>
        <dsp:cNvPr id="0" name=""/>
        <dsp:cNvSpPr/>
      </dsp:nvSpPr>
      <dsp:spPr>
        <a:xfrm>
          <a:off x="4041" y="1138137"/>
          <a:ext cx="2430028" cy="26949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b="0" kern="1200" dirty="0">
              <a:latin typeface="Trebuchet MS" panose="020B0603020202020204" pitchFamily="34" charset="0"/>
            </a:rPr>
            <a:t>180 proiecte depuse – 2,44 mil. euro	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b="0" kern="1200" dirty="0">
              <a:latin typeface="Trebuchet MS" panose="020B0603020202020204" pitchFamily="34" charset="0"/>
            </a:rPr>
            <a:t>175 proiecte selectate – 2,38 mil. euro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b="0" i="0" u="none" kern="1200" dirty="0">
              <a:latin typeface="Trebuchet MS" panose="020B0603020202020204" pitchFamily="34" charset="0"/>
            </a:rPr>
            <a:t>164 proiecte contractate – 2,22 mil. euro</a:t>
          </a:r>
          <a:endParaRPr lang="ro-RO" sz="1400" b="0" kern="1200" dirty="0">
            <a:latin typeface="Trebuchet MS" panose="020B0603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b="0" kern="1200" dirty="0">
              <a:latin typeface="Trebuchet MS" panose="020B0603020202020204" pitchFamily="34" charset="0"/>
            </a:rPr>
            <a:t>161 proiecte finalizate - 2,19 mil. euro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o-RO" sz="1600" b="0" kern="1200" dirty="0"/>
        </a:p>
      </dsp:txBody>
      <dsp:txXfrm>
        <a:off x="4041" y="1138137"/>
        <a:ext cx="2430028" cy="2694903"/>
      </dsp:txXfrm>
    </dsp:sp>
    <dsp:sp modelId="{BD35E0D0-A085-48AF-8C65-E9CE8ABFF4D3}">
      <dsp:nvSpPr>
        <dsp:cNvPr id="0" name=""/>
        <dsp:cNvSpPr/>
      </dsp:nvSpPr>
      <dsp:spPr>
        <a:xfrm>
          <a:off x="2774273" y="201317"/>
          <a:ext cx="2430028" cy="9368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b="1" kern="1200" dirty="0">
              <a:latin typeface="Trebuchet MS" panose="020B0603020202020204" pitchFamily="34" charset="0"/>
            </a:rPr>
            <a:t>Submăsura 19.2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b="1" i="1" kern="1200" dirty="0">
              <a:latin typeface="Trebuchet MS" panose="020B0603020202020204" pitchFamily="34" charset="0"/>
            </a:rPr>
            <a:t>Sprijin pentru implementarea acțiunilor în cadrul strategiei de dezvoltare locală</a:t>
          </a:r>
          <a:endParaRPr lang="en-GB" sz="1100" b="1" i="1" kern="1200" dirty="0">
            <a:latin typeface="Trebuchet MS" panose="020B0603020202020204" pitchFamily="34" charset="0"/>
          </a:endParaRP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1" kern="1200" dirty="0">
              <a:latin typeface="Trebuchet MS" panose="020B0603020202020204" pitchFamily="34" charset="0"/>
            </a:rPr>
            <a:t>495 mil. euro</a:t>
          </a:r>
          <a:endParaRPr lang="ro-RO" sz="1100" b="1" i="1" kern="1200" dirty="0">
            <a:latin typeface="Trebuchet MS" panose="020B0603020202020204" pitchFamily="34" charset="0"/>
          </a:endParaRPr>
        </a:p>
      </dsp:txBody>
      <dsp:txXfrm>
        <a:off x="2774273" y="201317"/>
        <a:ext cx="2430028" cy="936819"/>
      </dsp:txXfrm>
    </dsp:sp>
    <dsp:sp modelId="{A1C3458B-56EC-4EA4-86D8-95926526E77B}">
      <dsp:nvSpPr>
        <dsp:cNvPr id="0" name=""/>
        <dsp:cNvSpPr/>
      </dsp:nvSpPr>
      <dsp:spPr>
        <a:xfrm>
          <a:off x="2774273" y="1138137"/>
          <a:ext cx="2430028" cy="269490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o-RO" sz="1400" b="1" i="0" u="none" kern="1200" dirty="0">
              <a:latin typeface="Trebuchet MS" panose="020B0603020202020204" pitchFamily="34" charset="0"/>
            </a:rPr>
            <a:t>5.136 proiecte depuse la AFIR – 291,29 mil. euro</a:t>
          </a:r>
          <a:endParaRPr lang="ro-RO" sz="1400" b="1" kern="1200" dirty="0">
            <a:latin typeface="Trebuchet MS" panose="020B0603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o-RO" sz="1400" b="0" i="0" u="none" kern="1200" dirty="0">
              <a:latin typeface="Trebuchet MS" panose="020B0603020202020204" pitchFamily="34" charset="0"/>
            </a:rPr>
            <a:t>3.883	proiecte selectate – 230,39 mil. euro</a:t>
          </a:r>
          <a:endParaRPr lang="ro-RO" sz="1400" b="0" kern="1200" dirty="0">
            <a:latin typeface="Trebuchet MS" panose="020B0603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o-RO" sz="1400" b="1" i="0" u="none" kern="1200" dirty="0">
              <a:latin typeface="Trebuchet MS" panose="020B0603020202020204" pitchFamily="34" charset="0"/>
            </a:rPr>
            <a:t>3.873 proiecte contractate – 229,79 mil. euro</a:t>
          </a:r>
          <a:endParaRPr lang="ro-RO" sz="1400" b="1" kern="1200" dirty="0">
            <a:latin typeface="Trebuchet MS" panose="020B0603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o-RO" sz="1400" b="0" i="0" u="none" kern="1200" dirty="0">
              <a:latin typeface="Trebuchet MS" panose="020B0603020202020204" pitchFamily="34" charset="0"/>
            </a:rPr>
            <a:t>236 proiecte finalizate – 15,71 mil. euro</a:t>
          </a:r>
          <a:endParaRPr lang="ro-RO" sz="1400" b="0" kern="1200" dirty="0">
            <a:latin typeface="Trebuchet MS" panose="020B0603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o-RO" sz="1400" b="0" kern="1200" dirty="0">
              <a:latin typeface="Trebuchet MS" panose="020B0603020202020204" pitchFamily="34" charset="0"/>
            </a:rPr>
            <a:t>Plăți efectuate – </a:t>
          </a:r>
          <a:br>
            <a:rPr lang="ro-RO" sz="1400" b="0" kern="1200" dirty="0">
              <a:latin typeface="Trebuchet MS" panose="020B0603020202020204" pitchFamily="34" charset="0"/>
            </a:rPr>
          </a:br>
          <a:r>
            <a:rPr lang="ro-RO" sz="1400" b="0" kern="1200" dirty="0">
              <a:latin typeface="Trebuchet MS" panose="020B0603020202020204" pitchFamily="34" charset="0"/>
            </a:rPr>
            <a:t>    78,11 mil.euro</a:t>
          </a:r>
        </a:p>
        <a:p>
          <a:pPr marL="57150" lvl="1" indent="-57150" algn="l" defTabSz="222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o-RO" sz="500" b="0" kern="1200" dirty="0"/>
        </a:p>
      </dsp:txBody>
      <dsp:txXfrm>
        <a:off x="2774273" y="1138137"/>
        <a:ext cx="2430028" cy="2694903"/>
      </dsp:txXfrm>
    </dsp:sp>
    <dsp:sp modelId="{1CDF314F-08C8-4F5D-BA99-0B1B9CF321BA}">
      <dsp:nvSpPr>
        <dsp:cNvPr id="0" name=""/>
        <dsp:cNvSpPr/>
      </dsp:nvSpPr>
      <dsp:spPr>
        <a:xfrm>
          <a:off x="5544505" y="201317"/>
          <a:ext cx="2430028" cy="9368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b="1" kern="1200" dirty="0">
              <a:latin typeface="Trebuchet MS" panose="020B0603020202020204" pitchFamily="34" charset="0"/>
            </a:rPr>
            <a:t>Submăsura 19.3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b="1" i="1" kern="1200" dirty="0">
              <a:latin typeface="Trebuchet MS" panose="020B0603020202020204" pitchFamily="34" charset="0"/>
            </a:rPr>
            <a:t>Pregătirea și implementarea activităților de cooperare ale GAL</a:t>
          </a:r>
        </a:p>
      </dsp:txBody>
      <dsp:txXfrm>
        <a:off x="5544505" y="201317"/>
        <a:ext cx="2430028" cy="936819"/>
      </dsp:txXfrm>
    </dsp:sp>
    <dsp:sp modelId="{266F6D47-CBAD-4DB6-BEEC-EC7C9480B0B8}">
      <dsp:nvSpPr>
        <dsp:cNvPr id="0" name=""/>
        <dsp:cNvSpPr/>
      </dsp:nvSpPr>
      <dsp:spPr>
        <a:xfrm>
          <a:off x="5544505" y="1138137"/>
          <a:ext cx="2430028" cy="269490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>
              <a:latin typeface="Trebuchet MS" panose="020B0603020202020204" pitchFamily="34" charset="0"/>
            </a:rPr>
            <a:t>Bugetul măsurii este de 16,56 mil. euro.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>
              <a:latin typeface="Trebuchet MS" panose="020B0603020202020204" pitchFamily="34" charset="0"/>
            </a:rPr>
            <a:t>Componenta A -  2,32  mil. euro: 51 proiecte depuse – 0,17 mil. euro.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>
              <a:latin typeface="Trebuchet MS" panose="020B0603020202020204" pitchFamily="34" charset="0"/>
            </a:rPr>
            <a:t>15 proiecte selectate – 0,06 mil. euro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>
              <a:latin typeface="Trebuchet MS" panose="020B0603020202020204" pitchFamily="34" charset="0"/>
            </a:rPr>
            <a:t>2 proiecte contractate – 0, 01 mil. euro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>
              <a:latin typeface="Trebuchet MS" panose="020B0603020202020204" pitchFamily="34" charset="0"/>
            </a:rPr>
            <a:t>Componenta B – 9,27 mil. euro, urmează a fi lansată în luna feb.- martie 2019</a:t>
          </a:r>
        </a:p>
      </dsp:txBody>
      <dsp:txXfrm>
        <a:off x="5544505" y="1138137"/>
        <a:ext cx="2430028" cy="2694903"/>
      </dsp:txXfrm>
    </dsp:sp>
    <dsp:sp modelId="{B2142D2B-26B0-4F65-9B41-B8495602FF76}">
      <dsp:nvSpPr>
        <dsp:cNvPr id="0" name=""/>
        <dsp:cNvSpPr/>
      </dsp:nvSpPr>
      <dsp:spPr>
        <a:xfrm>
          <a:off x="8314738" y="201317"/>
          <a:ext cx="2430028" cy="9368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b="1" kern="1200" dirty="0">
              <a:latin typeface="Trebuchet MS" panose="020B0603020202020204" pitchFamily="34" charset="0"/>
            </a:rPr>
            <a:t>Submăsura 19.4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b="1" i="1" kern="1200" dirty="0">
              <a:latin typeface="Trebuchet MS" panose="020B0603020202020204" pitchFamily="34" charset="0"/>
            </a:rPr>
            <a:t>Sprijin pentru cheltuieli de funcționare și animare</a:t>
          </a:r>
        </a:p>
      </dsp:txBody>
      <dsp:txXfrm>
        <a:off x="8314738" y="201317"/>
        <a:ext cx="2430028" cy="936819"/>
      </dsp:txXfrm>
    </dsp:sp>
    <dsp:sp modelId="{3A8106F8-ED99-41C2-94B3-CDC313E16923}">
      <dsp:nvSpPr>
        <dsp:cNvPr id="0" name=""/>
        <dsp:cNvSpPr/>
      </dsp:nvSpPr>
      <dsp:spPr>
        <a:xfrm>
          <a:off x="8314738" y="1138137"/>
          <a:ext cx="2430028" cy="269490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b="0" i="0" u="none" kern="1200" dirty="0">
              <a:latin typeface="Trebuchet MS" panose="020B0603020202020204" pitchFamily="34" charset="0"/>
            </a:rPr>
            <a:t>239 contracte semnate  - 69,97 mil. euro</a:t>
          </a:r>
          <a:endParaRPr lang="ro-RO" sz="1400" b="0" kern="1200" dirty="0">
            <a:latin typeface="Trebuchet MS" panose="020B0603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o-RO" sz="1400" b="0" i="0" u="none" kern="1200" dirty="0">
            <a:latin typeface="Trebuchet MS" panose="020B0603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b="0" kern="1200" dirty="0">
              <a:latin typeface="Trebuchet MS" panose="020B0603020202020204" pitchFamily="34" charset="0"/>
            </a:rPr>
            <a:t>Plăți efectuate – 51,34 mil. euro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o-RO" sz="1600" kern="1200" dirty="0"/>
        </a:p>
      </dsp:txBody>
      <dsp:txXfrm>
        <a:off x="8314738" y="1138137"/>
        <a:ext cx="2430028" cy="2694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816BD-62AC-4262-9F58-140D41931534}" type="datetimeFigureOut">
              <a:rPr lang="ro-RO" smtClean="0"/>
              <a:t>05.09.2019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2F2B9-E186-4CC4-A817-40E1FC21C92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9361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2F2B9-E186-4CC4-A817-40E1FC21C929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6042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2F2B9-E186-4CC4-A817-40E1FC21C929}" type="slidenum">
              <a:rPr lang="ro-RO" smtClean="0"/>
              <a:t>11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9966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14CF-C3F6-4D08-9306-5201D27D4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4C9F2-62DD-4315-B4B4-B47B37C81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7E89F-AA2A-41DC-9B97-DB8E1288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4496-9C53-4543-ADA1-AA2982430C5E}" type="datetimeFigureOut">
              <a:rPr lang="ro-RO" smtClean="0"/>
              <a:t>05.09.2019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84516-C8D4-40AB-B5A5-AF7C0133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DDB3F-6AAF-417E-91CC-29D50B2B3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88CC-FA91-4075-BBD6-4A50B36CB34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6734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CD8D1-936E-4FE5-B2EE-04B67E80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B6EAB-1F84-4B91-8CA9-0B8415751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9159C-8FCB-419D-96CB-98874963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4496-9C53-4543-ADA1-AA2982430C5E}" type="datetimeFigureOut">
              <a:rPr lang="ro-RO" smtClean="0"/>
              <a:t>05.09.2019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10252-5D15-4714-88A0-830AFE74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9C818-4A5E-4BE2-A2ED-CEA14D88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88CC-FA91-4075-BBD6-4A50B36CB34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205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630996-9E40-4828-8A2F-489D2F0B5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0A633-BE77-4EAD-A2EB-2D6395E73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025B5-5546-4330-9D69-C712CAF9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4496-9C53-4543-ADA1-AA2982430C5E}" type="datetimeFigureOut">
              <a:rPr lang="ro-RO" smtClean="0"/>
              <a:t>05.09.2019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91BD3-08E8-44B0-A91F-1CCF40A85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7A9EE-35CA-4571-8EA0-EE043813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88CC-FA91-4075-BBD6-4A50B36CB34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6795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F1287-363C-4ACA-8FE9-2A7204DE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9E4BE-EB35-45FB-8895-28F862AFE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28F1B-537F-4196-A0E2-8B2CDF1F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4496-9C53-4543-ADA1-AA2982430C5E}" type="datetimeFigureOut">
              <a:rPr lang="ro-RO" smtClean="0"/>
              <a:t>05.09.2019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6DDBE-053F-4BB5-AFB1-3441516F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38AFA-44B3-493A-972C-177C7055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88CC-FA91-4075-BBD6-4A50B36CB34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264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73A9D-E60A-4103-A788-2FB2DBA2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E8553-3E84-4ED7-8C9E-1B2B84117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7AB51-B8F8-4175-81ED-EA45D673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4496-9C53-4543-ADA1-AA2982430C5E}" type="datetimeFigureOut">
              <a:rPr lang="ro-RO" smtClean="0"/>
              <a:t>05.09.2019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7B46D-493C-41B3-AC35-D316DE26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F40C1-D1A3-460D-BD9D-601D5B93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88CC-FA91-4075-BBD6-4A50B36CB34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921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9D098-373F-44FE-B363-645A188D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20188-E719-4B4E-9C59-DDE7E87A7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0E50B-E479-4198-804F-008560342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51B64-BD51-4A11-A236-2D0CDDBD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4496-9C53-4543-ADA1-AA2982430C5E}" type="datetimeFigureOut">
              <a:rPr lang="ro-RO" smtClean="0"/>
              <a:t>05.09.2019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5F5C9-D65C-4C09-BDD6-43D297C4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BB754-8EE4-4E13-AF12-E1CEB390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88CC-FA91-4075-BBD6-4A50B36CB34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3420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5484D-B0FA-454E-B322-18E34396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CD6E7-22BB-4C02-B9E8-A9BF1331F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C834E-D6BF-4F52-A987-985210148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61D16-0CA7-424F-B03C-AA26A92D3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822B5-FAD1-4F6C-B67A-72A9CCD99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E234A7-4251-4413-9B73-D2FDBE1F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4496-9C53-4543-ADA1-AA2982430C5E}" type="datetimeFigureOut">
              <a:rPr lang="ro-RO" smtClean="0"/>
              <a:t>05.09.2019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2AC639-B917-4536-B611-B2E24837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B43DC0-9DDF-46BE-9A0C-93FB7003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88CC-FA91-4075-BBD6-4A50B36CB34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244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0AD7E-845C-4C47-909A-34856395E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57E1A-F9D2-4CDB-9B10-F824BAFC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4496-9C53-4543-ADA1-AA2982430C5E}" type="datetimeFigureOut">
              <a:rPr lang="ro-RO" smtClean="0"/>
              <a:t>05.09.2019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E0953-91BB-4997-8646-79CC509D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4B447-E4D2-4CC9-9E55-43C595E7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88CC-FA91-4075-BBD6-4A50B36CB34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3781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75947-794A-4A05-9AED-D37581B68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4496-9C53-4543-ADA1-AA2982430C5E}" type="datetimeFigureOut">
              <a:rPr lang="ro-RO" smtClean="0"/>
              <a:t>05.09.2019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F5EDEC-FD9B-4685-AE29-DF2E341C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436E2-5310-425C-A983-5CEC5D5A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88CC-FA91-4075-BBD6-4A50B36CB34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6685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ED132-BE69-4E06-AC26-1035DC51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D2DCB-2AB0-43F3-ABDA-281021297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B7154-19FD-42D2-9902-DBC88B1A1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E374A-6740-4020-94EC-B70B824B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4496-9C53-4543-ADA1-AA2982430C5E}" type="datetimeFigureOut">
              <a:rPr lang="ro-RO" smtClean="0"/>
              <a:t>05.09.2019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B74DA-5614-4E75-BD68-D91DBF96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904DF-D6CA-4FA8-998F-3E69E3E42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88CC-FA91-4075-BBD6-4A50B36CB34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8443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64BD4-A932-40BA-B8C1-4DE3A5A3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26A94-A9D2-41FD-8038-C5073E395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2D218-37E9-46D2-B2CB-B84550BB1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3E962-9FB9-44F8-8A7E-2CF6061B1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4496-9C53-4543-ADA1-AA2982430C5E}" type="datetimeFigureOut">
              <a:rPr lang="ro-RO" smtClean="0"/>
              <a:t>05.09.2019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5186B-E959-474C-A9BA-F46B5D8B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E9544-4975-4215-9C49-ECB06FC4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88CC-FA91-4075-BBD6-4A50B36CB34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7484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DD04C-0E86-4D53-81B4-488FFB51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399AF-F435-4801-A933-0E6ECE1AE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FA33B-841C-4540-A67D-F7C0E9005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F4496-9C53-4543-ADA1-AA2982430C5E}" type="datetimeFigureOut">
              <a:rPr lang="ro-RO" smtClean="0"/>
              <a:t>05.09.2019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86D21-F247-4D32-BC83-196D1B047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5193A-E252-4DF6-833A-EAB5D5E92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188CC-FA91-4075-BBD6-4A50B36CB34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87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0.pn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9.jp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0.png"/><Relationship Id="rId9" Type="http://schemas.openxmlformats.org/officeDocument/2006/relationships/hyperlink" Target="xplicatii%20ghiduri/explicatii%20m2.docx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xplicatii%20ghiduri/explicatii%20m2.docx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hyperlink" Target="xplicatii%20ghiduri/Explica&#539;ii%20M&#259;sura%203.docx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.jpeg"/><Relationship Id="rId7" Type="http://schemas.openxmlformats.org/officeDocument/2006/relationships/hyperlink" Target="xplicatii%20ghiduri/M&#259;sura%204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10" Type="http://schemas.openxmlformats.org/officeDocument/2006/relationships/image" Target="../media/image10.png"/><Relationship Id="rId4" Type="http://schemas.openxmlformats.org/officeDocument/2006/relationships/image" Target="../media/image8.jpeg"/><Relationship Id="rId9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12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9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8.jpeg"/><Relationship Id="rId9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/>
          <p:cNvSpPr txBox="1"/>
          <p:nvPr/>
        </p:nvSpPr>
        <p:spPr>
          <a:xfrm>
            <a:off x="863601" y="2301074"/>
            <a:ext cx="10808065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accent3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ASOCIAȚIA</a:t>
            </a:r>
            <a:r>
              <a:rPr lang="ro-RO" sz="4800" b="1" dirty="0">
                <a:ln/>
                <a:solidFill>
                  <a:schemeClr val="accent3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o-RO" sz="4800" b="1" dirty="0">
                <a:ln/>
                <a:solidFill>
                  <a:schemeClr val="accent3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GRUPUL DE ACȚIUNE LOCALĂ </a:t>
            </a:r>
          </a:p>
          <a:p>
            <a:pPr algn="ctr"/>
            <a:r>
              <a:rPr lang="ro-RO" sz="4800" b="1" dirty="0">
                <a:ln/>
                <a:solidFill>
                  <a:schemeClr val="accent3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SIRET-MOLDOVA</a:t>
            </a:r>
            <a:endParaRPr lang="en-US" sz="4800" b="1" dirty="0">
              <a:ln/>
              <a:solidFill>
                <a:schemeClr val="accent3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3200" b="1" dirty="0">
                <a:ln/>
                <a:solidFill>
                  <a:schemeClr val="accent3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VALEA SEACĂ, 6 septembrie 2019</a:t>
            </a:r>
          </a:p>
        </p:txBody>
      </p:sp>
      <p:pic>
        <p:nvPicPr>
          <p:cNvPr id="13" name="Picture 57" descr="Sigla_Uniunii_Europene_cu_text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22" y="579023"/>
            <a:ext cx="1101583" cy="85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5" descr="Sigla_LEADER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9" y="584381"/>
            <a:ext cx="924403" cy="8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6" descr="Siglă_AFIR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585" y="578252"/>
            <a:ext cx="1368855" cy="82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3" descr="SIGLA_GUVERNULUI_ROMÂNIE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35" y="562016"/>
            <a:ext cx="923303" cy="83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78998" y="562018"/>
            <a:ext cx="1081103" cy="87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6" y="5561707"/>
            <a:ext cx="1882775" cy="1152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1" y="5584401"/>
            <a:ext cx="1284404" cy="113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13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398464" y="668953"/>
            <a:ext cx="11049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E748B0-9C79-4424-9C12-E28D9E710108}"/>
              </a:ext>
            </a:extLst>
          </p:cNvPr>
          <p:cNvGrpSpPr>
            <a:grpSpLocks/>
          </p:cNvGrpSpPr>
          <p:nvPr/>
        </p:nvGrpSpPr>
        <p:grpSpPr bwMode="auto">
          <a:xfrm>
            <a:off x="1831974" y="324821"/>
            <a:ext cx="5748270" cy="978205"/>
            <a:chOff x="1070025" y="1060064"/>
            <a:chExt cx="54374" cy="10154"/>
          </a:xfrm>
        </p:grpSpPr>
        <p:pic>
          <p:nvPicPr>
            <p:cNvPr id="7" name="Picture 6" descr="Sigla_Uniunii_Europene_cu_text(1)">
              <a:extLst>
                <a:ext uri="{FF2B5EF4-FFF2-40B4-BE49-F238E27FC236}">
                  <a16:creationId xmlns:a16="http://schemas.microsoft.com/office/drawing/2014/main" id="{A0C9027A-22CC-4858-82CE-94C72D017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Sigla_LEADER(1)">
              <a:extLst>
                <a:ext uri="{FF2B5EF4-FFF2-40B4-BE49-F238E27FC236}">
                  <a16:creationId xmlns:a16="http://schemas.microsoft.com/office/drawing/2014/main" id="{724F669A-102A-424D-8231-7F0A5F22A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Siglă_AFIR(1)">
              <a:extLst>
                <a:ext uri="{FF2B5EF4-FFF2-40B4-BE49-F238E27FC236}">
                  <a16:creationId xmlns:a16="http://schemas.microsoft.com/office/drawing/2014/main" id="{6EF56754-D370-466C-8A75-7EC1482BF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IGLA_GUVERNULUI_ROMÂNIEI">
              <a:extLst>
                <a:ext uri="{FF2B5EF4-FFF2-40B4-BE49-F238E27FC236}">
                  <a16:creationId xmlns:a16="http://schemas.microsoft.com/office/drawing/2014/main" id="{8C92ED6E-AE1C-4DAF-A4E5-86326546A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7">
            <a:extLst>
              <a:ext uri="{FF2B5EF4-FFF2-40B4-BE49-F238E27FC236}">
                <a16:creationId xmlns:a16="http://schemas.microsoft.com/office/drawing/2014/main" id="{1E022170-E9B1-4D49-A98B-96E912E5DBF1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6948D5-BA0F-40B1-939A-6B0E9B2BFD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7D792B-7E29-4F8A-8367-0DF2CB83B6D5}"/>
              </a:ext>
            </a:extLst>
          </p:cNvPr>
          <p:cNvSpPr txBox="1"/>
          <p:nvPr/>
        </p:nvSpPr>
        <p:spPr>
          <a:xfrm>
            <a:off x="1007165" y="1934817"/>
            <a:ext cx="10440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  <a:p>
            <a:endParaRPr lang="ro-R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378CDBB-6263-429C-9881-8AC14A370855}"/>
              </a:ext>
            </a:extLst>
          </p:cNvPr>
          <p:cNvSpPr txBox="1">
            <a:spLocks/>
          </p:cNvSpPr>
          <p:nvPr/>
        </p:nvSpPr>
        <p:spPr>
          <a:xfrm>
            <a:off x="1941152" y="1426162"/>
            <a:ext cx="7584846" cy="41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o-RO"/>
            </a:defPPr>
            <a:lvl1pPr algn="ctr">
              <a:defRPr sz="2800">
                <a:latin typeface="Trebuchet MS" panose="020B0603020202020204" pitchFamily="34" charset="0"/>
              </a:defRPr>
            </a:lvl1pPr>
          </a:lstStyle>
          <a:p>
            <a:r>
              <a:rPr lang="ro-RO" dirty="0"/>
              <a:t>SDL-OBIECTIVE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875F12-F21E-49B5-8F21-85E3E743DC5B}"/>
              </a:ext>
            </a:extLst>
          </p:cNvPr>
          <p:cNvSpPr/>
          <p:nvPr/>
        </p:nvSpPr>
        <p:spPr>
          <a:xfrm>
            <a:off x="398464" y="6478686"/>
            <a:ext cx="11558310" cy="29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16272E-B12C-457D-877B-8A498E2E5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029355"/>
              </p:ext>
            </p:extLst>
          </p:nvPr>
        </p:nvGraphicFramePr>
        <p:xfrm>
          <a:off x="398464" y="1992991"/>
          <a:ext cx="11395072" cy="4363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5341">
                  <a:extLst>
                    <a:ext uri="{9D8B030D-6E8A-4147-A177-3AD203B41FA5}">
                      <a16:colId xmlns:a16="http://schemas.microsoft.com/office/drawing/2014/main" val="802141534"/>
                    </a:ext>
                  </a:extLst>
                </a:gridCol>
                <a:gridCol w="3945341">
                  <a:extLst>
                    <a:ext uri="{9D8B030D-6E8A-4147-A177-3AD203B41FA5}">
                      <a16:colId xmlns:a16="http://schemas.microsoft.com/office/drawing/2014/main" val="1468082023"/>
                    </a:ext>
                  </a:extLst>
                </a:gridCol>
                <a:gridCol w="3504390">
                  <a:extLst>
                    <a:ext uri="{9D8B030D-6E8A-4147-A177-3AD203B41FA5}">
                      <a16:colId xmlns:a16="http://schemas.microsoft.com/office/drawing/2014/main" val="2031543236"/>
                    </a:ext>
                  </a:extLst>
                </a:gridCol>
              </a:tblGrid>
              <a:tr h="412102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</a:rPr>
                        <a:t>Obiective</a:t>
                      </a:r>
                      <a:endParaRPr lang="ro-R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</a:rPr>
                        <a:t>Măsuri</a:t>
                      </a:r>
                      <a:endParaRPr lang="ro-R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</a:rPr>
                        <a:t>Indicatori de rezultat</a:t>
                      </a:r>
                      <a:endParaRPr lang="ro-R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190980"/>
                  </a:ext>
                </a:extLst>
              </a:tr>
              <a:tr h="360727">
                <a:tc rowSpan="3"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Favorizarea competitivității agricole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M 01. Formare profesională și informare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</a:rPr>
                        <a:t>Numărul total al participanților instruiți – 20 de persoane</a:t>
                      </a:r>
                      <a:endParaRPr lang="ro-R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8528506"/>
                  </a:ext>
                </a:extLst>
              </a:tr>
              <a:tr h="381719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M 02 Investiții pentru debutanți-fermieri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</a:rPr>
                        <a:t>Număr de exploatații agricole/beneficiari sprijiniți – 4</a:t>
                      </a:r>
                      <a:endParaRPr lang="ro-R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1310318"/>
                  </a:ext>
                </a:extLst>
              </a:tr>
              <a:tr h="394977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M 03 Investiții pentru exploatații agricole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</a:rPr>
                        <a:t>Numărul de exploatații agricole/beneficiari sprijiniți -1</a:t>
                      </a:r>
                      <a:endParaRPr lang="ro-R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2587880"/>
                  </a:ext>
                </a:extLst>
              </a:tr>
              <a:tr h="533633">
                <a:tc rowSpan="5"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</a:rPr>
                        <a:t>Obținerea unei dezvoltări teritoriale echilibrate a economiilor și comunităților rurale, inclusiv crearea și menținerea de locuri de muncă</a:t>
                      </a:r>
                      <a:endParaRPr lang="ro-R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M 04 Sprijin pentru debutanți in activități non-agricole noi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</a:rPr>
                        <a:t>Număr de micro-întreprinderi sprijinite - 2;</a:t>
                      </a:r>
                    </a:p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</a:rPr>
                        <a:t>Locuri de muncă create – 2.</a:t>
                      </a:r>
                      <a:endParaRPr lang="ro-R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8554361"/>
                  </a:ext>
                </a:extLst>
              </a:tr>
              <a:tr h="541366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M 05 Diversificarea activităților non-agricole în mediu rural</a:t>
                      </a:r>
                    </a:p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 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</a:rPr>
                        <a:t>Număr total de întreprinderi sprijinite -1</a:t>
                      </a:r>
                    </a:p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</a:rPr>
                        <a:t>Numărul de locuri de muncă create -1</a:t>
                      </a:r>
                      <a:endParaRPr lang="ro-R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3010730"/>
                  </a:ext>
                </a:extLst>
              </a:tr>
              <a:tr h="54854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M 06 Dezvoltarea microregiunii GAL Siret Moldova prin mici investiții fizice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</a:rPr>
                        <a:t>Populația netă care beneficiază de servicii/infrastructuri îmbunătățite - 300</a:t>
                      </a:r>
                    </a:p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</a:rPr>
                        <a:t>Numărul de comune sprijinite 5</a:t>
                      </a:r>
                      <a:endParaRPr lang="ro-R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3993189"/>
                  </a:ext>
                </a:extLst>
              </a:tr>
              <a:tr h="502422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 M 07 </a:t>
                      </a:r>
                    </a:p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Sprijin pentru minorități 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</a:rPr>
                        <a:t>Persoane din mediul rural care beneficiază de servicii /infrastructuri îmbunătățite - 10</a:t>
                      </a:r>
                      <a:endParaRPr lang="ro-R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2584019"/>
                  </a:ext>
                </a:extLst>
              </a:tr>
              <a:tr h="502422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M 08 Infrastructură socială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</a:rPr>
                        <a:t>Populația netă din mediul rural care beneficiază de servicii /infrastructuri sociale îmbunătățite - 20 </a:t>
                      </a:r>
                      <a:endParaRPr lang="ro-R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3813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52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398464" y="668953"/>
            <a:ext cx="11049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E748B0-9C79-4424-9C12-E28D9E710108}"/>
              </a:ext>
            </a:extLst>
          </p:cNvPr>
          <p:cNvGrpSpPr>
            <a:grpSpLocks/>
          </p:cNvGrpSpPr>
          <p:nvPr/>
        </p:nvGrpSpPr>
        <p:grpSpPr bwMode="auto">
          <a:xfrm>
            <a:off x="1831974" y="324821"/>
            <a:ext cx="5748270" cy="978205"/>
            <a:chOff x="1070025" y="1060064"/>
            <a:chExt cx="54374" cy="10154"/>
          </a:xfrm>
        </p:grpSpPr>
        <p:pic>
          <p:nvPicPr>
            <p:cNvPr id="7" name="Picture 6" descr="Sigla_Uniunii_Europene_cu_text(1)">
              <a:extLst>
                <a:ext uri="{FF2B5EF4-FFF2-40B4-BE49-F238E27FC236}">
                  <a16:creationId xmlns:a16="http://schemas.microsoft.com/office/drawing/2014/main" id="{A0C9027A-22CC-4858-82CE-94C72D017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Sigla_LEADER(1)">
              <a:extLst>
                <a:ext uri="{FF2B5EF4-FFF2-40B4-BE49-F238E27FC236}">
                  <a16:creationId xmlns:a16="http://schemas.microsoft.com/office/drawing/2014/main" id="{724F669A-102A-424D-8231-7F0A5F22A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Siglă_AFIR(1)">
              <a:extLst>
                <a:ext uri="{FF2B5EF4-FFF2-40B4-BE49-F238E27FC236}">
                  <a16:creationId xmlns:a16="http://schemas.microsoft.com/office/drawing/2014/main" id="{6EF56754-D370-466C-8A75-7EC1482BF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IGLA_GUVERNULUI_ROMÂNIEI">
              <a:extLst>
                <a:ext uri="{FF2B5EF4-FFF2-40B4-BE49-F238E27FC236}">
                  <a16:creationId xmlns:a16="http://schemas.microsoft.com/office/drawing/2014/main" id="{8C92ED6E-AE1C-4DAF-A4E5-86326546A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7">
            <a:extLst>
              <a:ext uri="{FF2B5EF4-FFF2-40B4-BE49-F238E27FC236}">
                <a16:creationId xmlns:a16="http://schemas.microsoft.com/office/drawing/2014/main" id="{1E022170-E9B1-4D49-A98B-96E912E5DBF1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6948D5-BA0F-40B1-939A-6B0E9B2BFD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7D792B-7E29-4F8A-8367-0DF2CB83B6D5}"/>
              </a:ext>
            </a:extLst>
          </p:cNvPr>
          <p:cNvSpPr txBox="1"/>
          <p:nvPr/>
        </p:nvSpPr>
        <p:spPr>
          <a:xfrm>
            <a:off x="1007165" y="1934817"/>
            <a:ext cx="104402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  <a:p>
            <a:r>
              <a:rPr lang="ro-RO" dirty="0"/>
              <a:t>Animarea teritoriului;</a:t>
            </a:r>
          </a:p>
          <a:p>
            <a:r>
              <a:rPr lang="ro-RO" dirty="0"/>
              <a:t>Pregătirea și publicarea apelurilor de selecție;</a:t>
            </a:r>
          </a:p>
          <a:p>
            <a:r>
              <a:rPr lang="ro-RO" dirty="0"/>
              <a:t>Analiza, evaluarea și selecția proiectelor;</a:t>
            </a:r>
          </a:p>
          <a:p>
            <a:r>
              <a:rPr lang="ro-RO" dirty="0"/>
              <a:t>Soluționarea eventualelor contestații;</a:t>
            </a:r>
          </a:p>
          <a:p>
            <a:r>
              <a:rPr lang="ro-RO" dirty="0"/>
              <a:t>Depunerea proiectelor la AFIR;</a:t>
            </a:r>
          </a:p>
          <a:p>
            <a:r>
              <a:rPr lang="ro-RO" dirty="0"/>
              <a:t>Verificarea conformității cererilor de plată;</a:t>
            </a:r>
          </a:p>
          <a:p>
            <a:r>
              <a:rPr lang="ro-RO" dirty="0"/>
              <a:t>Monitorizarea proiectelor contractate;</a:t>
            </a:r>
          </a:p>
          <a:p>
            <a:r>
              <a:rPr lang="ro-RO" dirty="0"/>
              <a:t>Monitorizarea și evaluarea implementării SDL.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378CDBB-6263-429C-9881-8AC14A370855}"/>
              </a:ext>
            </a:extLst>
          </p:cNvPr>
          <p:cNvSpPr txBox="1">
            <a:spLocks/>
          </p:cNvSpPr>
          <p:nvPr/>
        </p:nvSpPr>
        <p:spPr>
          <a:xfrm>
            <a:off x="1941152" y="1426162"/>
            <a:ext cx="7584846" cy="41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o-RO"/>
            </a:defPPr>
            <a:lvl1pPr algn="ctr">
              <a:defRPr sz="2800">
                <a:latin typeface="Trebuchet MS" panose="020B0603020202020204" pitchFamily="34" charset="0"/>
              </a:defRPr>
            </a:lvl1pPr>
          </a:lstStyle>
          <a:p>
            <a:r>
              <a:rPr lang="ro-RO" dirty="0"/>
              <a:t>DESCRIEREA PLANULUI DE ACȚIUNE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875F12-F21E-49B5-8F21-85E3E743DC5B}"/>
              </a:ext>
            </a:extLst>
          </p:cNvPr>
          <p:cNvSpPr/>
          <p:nvPr/>
        </p:nvSpPr>
        <p:spPr>
          <a:xfrm>
            <a:off x="398464" y="6478686"/>
            <a:ext cx="11558310" cy="29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262865-40B4-4E77-BB29-FA4270957F91}"/>
              </a:ext>
            </a:extLst>
          </p:cNvPr>
          <p:cNvSpPr txBox="1"/>
          <p:nvPr/>
        </p:nvSpPr>
        <p:spPr>
          <a:xfrm>
            <a:off x="11447464" y="5923722"/>
            <a:ext cx="509310" cy="410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59013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398464" y="668953"/>
            <a:ext cx="11049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8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Funcționare și animare sM 19.4 		        Implementare SDL sM19.2</a:t>
            </a: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TOTAL = 1.684.260,24 € </a:t>
            </a:r>
            <a:r>
              <a:rPr lang="ro-RO" sz="2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(336.782,88 + 1.347.477,36)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4776" y="2285761"/>
          <a:ext cx="5546726" cy="3467994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529735">
                  <a:extLst>
                    <a:ext uri="{9D8B030D-6E8A-4147-A177-3AD203B41FA5}">
                      <a16:colId xmlns:a16="http://schemas.microsoft.com/office/drawing/2014/main" val="1010586311"/>
                    </a:ext>
                  </a:extLst>
                </a:gridCol>
                <a:gridCol w="2016991">
                  <a:extLst>
                    <a:ext uri="{9D8B030D-6E8A-4147-A177-3AD203B41FA5}">
                      <a16:colId xmlns:a16="http://schemas.microsoft.com/office/drawing/2014/main" val="970157711"/>
                    </a:ext>
                  </a:extLst>
                </a:gridCol>
              </a:tblGrid>
              <a:tr h="7921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Palatino Linotype" panose="02040502050505030304" pitchFamily="18" charset="0"/>
                        </a:rPr>
                        <a:t>ACORDUL – CADRU DE FINANȚARE</a:t>
                      </a:r>
                      <a:endParaRPr lang="ro-RO" sz="12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Palatino Linotype" panose="02040502050505030304" pitchFamily="18" charset="0"/>
                        </a:rPr>
                        <a:t>VALOARE DEFALCATĂ PE BUGET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Palatino Linotype" panose="02040502050505030304" pitchFamily="18" charset="0"/>
                        </a:rPr>
                        <a:t>(Euro)</a:t>
                      </a:r>
                      <a:endParaRPr lang="ro-RO" sz="12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2735836"/>
                  </a:ext>
                </a:extLst>
              </a:tr>
              <a:tr h="7921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Palatino Linotype" panose="02040502050505030304" pitchFamily="18" charset="0"/>
                        </a:rPr>
                        <a:t>CONTRACT DE FINANȚARE SUBSECVENT NR. 1  (21.12.2016</a:t>
                      </a:r>
                      <a:r>
                        <a:rPr lang="ro-RO" sz="1200" baseline="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Palatino Linotype" panose="02040502050505030304" pitchFamily="18" charset="0"/>
                        </a:rPr>
                        <a:t>până la data de 31.12.2019) </a:t>
                      </a:r>
                      <a:endParaRPr lang="ro-RO" sz="12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effectLst/>
                          <a:latin typeface="Palatino Linotype" panose="02040502050505030304" pitchFamily="18" charset="0"/>
                        </a:rPr>
                        <a:t>€ 213.362,07</a:t>
                      </a:r>
                      <a:endParaRPr lang="ro-RO" sz="14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8605659"/>
                  </a:ext>
                </a:extLst>
              </a:tr>
              <a:tr h="7921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Palatino Linotype" panose="02040502050505030304" pitchFamily="18" charset="0"/>
                        </a:rPr>
                        <a:t>CONTRACT DE FINANȚARE SUBSECVENT NR. 2 (începutul anului 2020 până la data de 31.12.2021)</a:t>
                      </a:r>
                      <a:endParaRPr lang="ro-RO" sz="12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effectLst/>
                          <a:latin typeface="Palatino Linotype" panose="02040502050505030304" pitchFamily="18" charset="0"/>
                        </a:rPr>
                        <a:t>€ 86.801,00</a:t>
                      </a:r>
                      <a:endParaRPr lang="ro-RO" sz="14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9409322"/>
                  </a:ext>
                </a:extLst>
              </a:tr>
              <a:tr h="7921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Palatino Linotype" panose="02040502050505030304" pitchFamily="18" charset="0"/>
                        </a:rPr>
                        <a:t>CONTRACT DE FINANȚARE SUBSECVENT NR. 3 (începutul anului 2022 până la data de 31.12.2023)</a:t>
                      </a:r>
                      <a:endParaRPr lang="ro-RO" sz="12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effectLst/>
                          <a:latin typeface="Palatino Linotype" panose="02040502050505030304" pitchFamily="18" charset="0"/>
                        </a:rPr>
                        <a:t>€ 36.619,81</a:t>
                      </a:r>
                      <a:endParaRPr lang="ro-RO" sz="14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8384727"/>
                  </a:ext>
                </a:extLst>
              </a:tr>
              <a:tr h="299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Palatino Linotype" panose="02040502050505030304" pitchFamily="18" charset="0"/>
                        </a:rPr>
                        <a:t>TOTAL Valoare Acord – Cadru de finanțare</a:t>
                      </a:r>
                      <a:endParaRPr lang="ro-RO" sz="12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Palatino Linotype" panose="02040502050505030304" pitchFamily="18" charset="0"/>
                        </a:rPr>
                        <a:t>€ 336.782,88</a:t>
                      </a:r>
                      <a:endParaRPr lang="ro-RO" sz="14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2254012"/>
                  </a:ext>
                </a:extLst>
              </a:tr>
            </a:tbl>
          </a:graphicData>
        </a:graphic>
      </p:graphicFrame>
      <p:graphicFrame>
        <p:nvGraphicFramePr>
          <p:cNvPr id="8" name="Tabel 5">
            <a:extLst>
              <a:ext uri="{FF2B5EF4-FFF2-40B4-BE49-F238E27FC236}">
                <a16:creationId xmlns:a16="http://schemas.microsoft.com/office/drawing/2014/main" id="{0D02DAB5-5D00-4E67-B923-506D693B95D3}"/>
              </a:ext>
            </a:extLst>
          </p:cNvPr>
          <p:cNvGraphicFramePr>
            <a:graphicFrameLocks noGrp="1"/>
          </p:cNvGraphicFramePr>
          <p:nvPr/>
        </p:nvGraphicFramePr>
        <p:xfrm>
          <a:off x="5922965" y="2287172"/>
          <a:ext cx="6078537" cy="3466585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872089">
                  <a:extLst>
                    <a:ext uri="{9D8B030D-6E8A-4147-A177-3AD203B41FA5}">
                      <a16:colId xmlns:a16="http://schemas.microsoft.com/office/drawing/2014/main" val="3513866944"/>
                    </a:ext>
                  </a:extLst>
                </a:gridCol>
                <a:gridCol w="2206448">
                  <a:extLst>
                    <a:ext uri="{9D8B030D-6E8A-4147-A177-3AD203B41FA5}">
                      <a16:colId xmlns:a16="http://schemas.microsoft.com/office/drawing/2014/main" val="4229023053"/>
                    </a:ext>
                  </a:extLst>
                </a:gridCol>
              </a:tblGrid>
              <a:tr h="499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Palatino Linotype" panose="02040502050505030304" pitchFamily="18" charset="0"/>
                        </a:rPr>
                        <a:t>DENUMIREA MĂSURII</a:t>
                      </a:r>
                      <a:endParaRPr lang="ro-RO" sz="16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Palatino Linotype" panose="02040502050505030304" pitchFamily="18" charset="0"/>
                        </a:rPr>
                        <a:t>CONTRIBUȚIA PUBLICĂ NERAMBURSABILĂ (euro)</a:t>
                      </a:r>
                      <a:endParaRPr lang="ro-RO" sz="11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extLst>
                  <a:ext uri="{0D108BD9-81ED-4DB2-BD59-A6C34878D82A}">
                    <a16:rowId xmlns:a16="http://schemas.microsoft.com/office/drawing/2014/main" val="788344594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Palatino Linotype" panose="02040502050505030304" pitchFamily="18" charset="0"/>
                        </a:rPr>
                        <a:t>M01 Formare profesională și informare</a:t>
                      </a:r>
                      <a:endParaRPr lang="ro-RO" sz="12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Palatino Linotype" panose="02040502050505030304" pitchFamily="18" charset="0"/>
                        </a:rPr>
                        <a:t>€   13.929,81</a:t>
                      </a:r>
                    </a:p>
                  </a:txBody>
                  <a:tcPr marL="54665" marR="54665" marT="0" marB="0" anchor="ctr"/>
                </a:tc>
                <a:extLst>
                  <a:ext uri="{0D108BD9-81ED-4DB2-BD59-A6C34878D82A}">
                    <a16:rowId xmlns:a16="http://schemas.microsoft.com/office/drawing/2014/main" val="134348180"/>
                  </a:ext>
                </a:extLst>
              </a:tr>
              <a:tr h="2996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Palatino Linotype" panose="02040502050505030304" pitchFamily="18" charset="0"/>
                        </a:rPr>
                        <a:t>M02 Investiții pentru debutanți-fermieri</a:t>
                      </a:r>
                      <a:endParaRPr lang="ro-RO" sz="12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Palatino Linotype" panose="02040502050505030304" pitchFamily="18" charset="0"/>
                        </a:rPr>
                        <a:t>€ 335.277,29</a:t>
                      </a:r>
                      <a:endParaRPr lang="ro-RO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extLst>
                  <a:ext uri="{0D108BD9-81ED-4DB2-BD59-A6C34878D82A}">
                    <a16:rowId xmlns:a16="http://schemas.microsoft.com/office/drawing/2014/main" val="1482899721"/>
                  </a:ext>
                </a:extLst>
              </a:tr>
              <a:tr h="2996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Palatino Linotype" panose="02040502050505030304" pitchFamily="18" charset="0"/>
                        </a:rPr>
                        <a:t>M03 Investiții pentru exploatații agricole</a:t>
                      </a:r>
                      <a:endParaRPr lang="ro-RO" sz="12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Palatino Linotype" panose="02040502050505030304" pitchFamily="18" charset="0"/>
                        </a:rPr>
                        <a:t>€   50.285,37</a:t>
                      </a:r>
                      <a:endParaRPr lang="ro-RO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extLst>
                  <a:ext uri="{0D108BD9-81ED-4DB2-BD59-A6C34878D82A}">
                    <a16:rowId xmlns:a16="http://schemas.microsoft.com/office/drawing/2014/main" val="1185051090"/>
                  </a:ext>
                </a:extLst>
              </a:tr>
              <a:tr h="4780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Palatino Linotype" panose="02040502050505030304" pitchFamily="18" charset="0"/>
                        </a:rPr>
                        <a:t>M04 Sprijin pentru debutanți in activități non-agricole noi</a:t>
                      </a:r>
                      <a:endParaRPr lang="ro-RO" sz="12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Palatino Linotype" panose="02040502050505030304" pitchFamily="18" charset="0"/>
                        </a:rPr>
                        <a:t>€ 167.636,72</a:t>
                      </a:r>
                      <a:endParaRPr lang="ro-RO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extLst>
                  <a:ext uri="{0D108BD9-81ED-4DB2-BD59-A6C34878D82A}">
                    <a16:rowId xmlns:a16="http://schemas.microsoft.com/office/drawing/2014/main" val="2167789170"/>
                  </a:ext>
                </a:extLst>
              </a:tr>
              <a:tr h="4780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Palatino Linotype" panose="02040502050505030304" pitchFamily="18" charset="0"/>
                        </a:rPr>
                        <a:t>M05 Diversificarea activităților non-agricole în mediu rural</a:t>
                      </a:r>
                      <a:endParaRPr lang="ro-RO" sz="12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Palatino Linotype" panose="02040502050505030304" pitchFamily="18" charset="0"/>
                        </a:rPr>
                        <a:t>€ 167.636,72</a:t>
                      </a:r>
                      <a:endParaRPr lang="ro-RO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extLst>
                  <a:ext uri="{0D108BD9-81ED-4DB2-BD59-A6C34878D82A}">
                    <a16:rowId xmlns:a16="http://schemas.microsoft.com/office/drawing/2014/main" val="3937200695"/>
                  </a:ext>
                </a:extLst>
              </a:tr>
              <a:tr h="4780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Palatino Linotype" panose="02040502050505030304" pitchFamily="18" charset="0"/>
                        </a:rPr>
                        <a:t>M06 Dezvoltarea microregiunii GAL Siret Moldova prin mici investiții fizice</a:t>
                      </a:r>
                      <a:endParaRPr lang="ro-RO" sz="12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Palatino Linotype" panose="02040502050505030304" pitchFamily="18" charset="0"/>
                        </a:rPr>
                        <a:t>€ 586.727,55</a:t>
                      </a:r>
                      <a:endParaRPr lang="ro-RO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extLst>
                  <a:ext uri="{0D108BD9-81ED-4DB2-BD59-A6C34878D82A}">
                    <a16:rowId xmlns:a16="http://schemas.microsoft.com/office/drawing/2014/main" val="4074353095"/>
                  </a:ext>
                </a:extLst>
              </a:tr>
              <a:tr h="299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kern="1200" dirty="0">
                          <a:effectLst/>
                          <a:latin typeface="Palatino Linotype" panose="02040502050505030304" pitchFamily="18" charset="0"/>
                        </a:rPr>
                        <a:t>M07  Sprijin pentru minorități</a:t>
                      </a:r>
                      <a:endParaRPr lang="ro-RO" sz="1200" b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Palatino Linotype" panose="02040502050505030304" pitchFamily="18" charset="0"/>
                        </a:rPr>
                        <a:t>€    </a:t>
                      </a:r>
                      <a:r>
                        <a:rPr lang="ro-RO" sz="1400" kern="1200" dirty="0">
                          <a:effectLst/>
                          <a:latin typeface="Palatino Linotype" panose="02040502050505030304" pitchFamily="18" charset="0"/>
                        </a:rPr>
                        <a:t>9.221,58</a:t>
                      </a:r>
                      <a:endParaRPr lang="ro-RO" sz="1400" b="1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extLst>
                  <a:ext uri="{0D108BD9-81ED-4DB2-BD59-A6C34878D82A}">
                    <a16:rowId xmlns:a16="http://schemas.microsoft.com/office/drawing/2014/main" val="3983635555"/>
                  </a:ext>
                </a:extLst>
              </a:tr>
              <a:tr h="299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kern="1200" dirty="0">
                          <a:effectLst/>
                          <a:latin typeface="Palatino Linotype" panose="02040502050505030304" pitchFamily="18" charset="0"/>
                        </a:rPr>
                        <a:t>M08 Infrastructură socială</a:t>
                      </a:r>
                      <a:endParaRPr lang="ro-RO" sz="1200" b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Palatino Linotype" panose="02040502050505030304" pitchFamily="18" charset="0"/>
                        </a:rPr>
                        <a:t>€   </a:t>
                      </a:r>
                      <a:r>
                        <a:rPr lang="ro-RO" sz="1400" kern="1200" dirty="0">
                          <a:effectLst/>
                          <a:latin typeface="Palatino Linotype" panose="02040502050505030304" pitchFamily="18" charset="0"/>
                        </a:rPr>
                        <a:t>16.762,33</a:t>
                      </a:r>
                      <a:endParaRPr lang="ro-RO" sz="1400" b="1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extLst>
                  <a:ext uri="{0D108BD9-81ED-4DB2-BD59-A6C34878D82A}">
                    <a16:rowId xmlns:a16="http://schemas.microsoft.com/office/drawing/2014/main" val="129763024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7FE748B0-9C79-4424-9C12-E28D9E710108}"/>
              </a:ext>
            </a:extLst>
          </p:cNvPr>
          <p:cNvGrpSpPr>
            <a:grpSpLocks/>
          </p:cNvGrpSpPr>
          <p:nvPr/>
        </p:nvGrpSpPr>
        <p:grpSpPr bwMode="auto">
          <a:xfrm>
            <a:off x="1831974" y="126038"/>
            <a:ext cx="5748270" cy="978205"/>
            <a:chOff x="1070025" y="1060064"/>
            <a:chExt cx="54374" cy="10154"/>
          </a:xfrm>
        </p:grpSpPr>
        <p:pic>
          <p:nvPicPr>
            <p:cNvPr id="7" name="Picture 6" descr="Sigla_Uniunii_Europene_cu_text(1)">
              <a:extLst>
                <a:ext uri="{FF2B5EF4-FFF2-40B4-BE49-F238E27FC236}">
                  <a16:creationId xmlns:a16="http://schemas.microsoft.com/office/drawing/2014/main" id="{A0C9027A-22CC-4858-82CE-94C72D017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Sigla_LEADER(1)">
              <a:extLst>
                <a:ext uri="{FF2B5EF4-FFF2-40B4-BE49-F238E27FC236}">
                  <a16:creationId xmlns:a16="http://schemas.microsoft.com/office/drawing/2014/main" id="{724F669A-102A-424D-8231-7F0A5F22A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Siglă_AFIR(1)">
              <a:extLst>
                <a:ext uri="{FF2B5EF4-FFF2-40B4-BE49-F238E27FC236}">
                  <a16:creationId xmlns:a16="http://schemas.microsoft.com/office/drawing/2014/main" id="{6EF56754-D370-466C-8A75-7EC1482BF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IGLA_GUVERNULUI_ROMÂNIEI">
              <a:extLst>
                <a:ext uri="{FF2B5EF4-FFF2-40B4-BE49-F238E27FC236}">
                  <a16:creationId xmlns:a16="http://schemas.microsoft.com/office/drawing/2014/main" id="{8C92ED6E-AE1C-4DAF-A4E5-86326546A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7">
            <a:extLst>
              <a:ext uri="{FF2B5EF4-FFF2-40B4-BE49-F238E27FC236}">
                <a16:creationId xmlns:a16="http://schemas.microsoft.com/office/drawing/2014/main" id="{1E022170-E9B1-4D49-A98B-96E912E5DBF1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6948D5-BA0F-40B1-939A-6B0E9B2BFD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A94972D-0B8C-4C49-9DC2-9AC1D4D04EDB}"/>
              </a:ext>
            </a:extLst>
          </p:cNvPr>
          <p:cNvSpPr txBox="1">
            <a:spLocks/>
          </p:cNvSpPr>
          <p:nvPr/>
        </p:nvSpPr>
        <p:spPr>
          <a:xfrm>
            <a:off x="2019851" y="1294623"/>
            <a:ext cx="7584846" cy="41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o-RO"/>
            </a:defPPr>
            <a:lvl1pPr algn="ctr">
              <a:defRPr sz="2800">
                <a:latin typeface="Trebuchet MS" panose="020B0603020202020204" pitchFamily="34" charset="0"/>
              </a:defRPr>
            </a:lvl1pPr>
          </a:lstStyle>
          <a:p>
            <a:r>
              <a:rPr lang="ro-RO" dirty="0"/>
              <a:t>BUGETUL PROIECTULUI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1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7">
            <a:extLst>
              <a:ext uri="{FF2B5EF4-FFF2-40B4-BE49-F238E27FC236}">
                <a16:creationId xmlns:a16="http://schemas.microsoft.com/office/drawing/2014/main" id="{50E31DE6-59E3-4908-B947-B6E602839AF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B87C38-B102-47A7-BEF9-B212B6221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graphicFrame>
        <p:nvGraphicFramePr>
          <p:cNvPr id="15" name="Tabel 5">
            <a:extLst>
              <a:ext uri="{FF2B5EF4-FFF2-40B4-BE49-F238E27FC236}">
                <a16:creationId xmlns:a16="http://schemas.microsoft.com/office/drawing/2014/main" id="{96BD95C7-80B5-4E12-8D68-0A60AA624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995657"/>
              </p:ext>
            </p:extLst>
          </p:nvPr>
        </p:nvGraphicFramePr>
        <p:xfrm>
          <a:off x="821636" y="1701781"/>
          <a:ext cx="10204174" cy="452296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6625051">
                  <a:extLst>
                    <a:ext uri="{9D8B030D-6E8A-4147-A177-3AD203B41FA5}">
                      <a16:colId xmlns:a16="http://schemas.microsoft.com/office/drawing/2014/main" val="3513866944"/>
                    </a:ext>
                  </a:extLst>
                </a:gridCol>
                <a:gridCol w="1657557">
                  <a:extLst>
                    <a:ext uri="{9D8B030D-6E8A-4147-A177-3AD203B41FA5}">
                      <a16:colId xmlns:a16="http://schemas.microsoft.com/office/drawing/2014/main" val="4229023053"/>
                    </a:ext>
                  </a:extLst>
                </a:gridCol>
                <a:gridCol w="1921566">
                  <a:extLst>
                    <a:ext uri="{9D8B030D-6E8A-4147-A177-3AD203B41FA5}">
                      <a16:colId xmlns:a16="http://schemas.microsoft.com/office/drawing/2014/main" val="2315714209"/>
                    </a:ext>
                  </a:extLst>
                </a:gridCol>
              </a:tblGrid>
              <a:tr h="914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Palatino Linotype" panose="02040502050505030304" pitchFamily="18" charset="0"/>
                        </a:rPr>
                        <a:t>DENUMIREA MĂSURII</a:t>
                      </a:r>
                      <a:endParaRPr lang="ro-RO" sz="16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Palatino Linotype" panose="02040502050505030304" pitchFamily="18" charset="0"/>
                        </a:rPr>
                        <a:t>CONTRIBUȚIA PUBLICĂ NERAMBURSABILĂ inițial</a:t>
                      </a:r>
                      <a:endParaRPr lang="ro-RO" sz="11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>
                          <a:effectLst/>
                          <a:latin typeface="Palatino Linotype" panose="02040502050505030304" pitchFamily="18" charset="0"/>
                        </a:rPr>
                        <a:t>CONTRIBUȚIA PUBLICĂ NERAMBURSABILĂ modificat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1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extLst>
                  <a:ext uri="{0D108BD9-81ED-4DB2-BD59-A6C34878D82A}">
                    <a16:rowId xmlns:a16="http://schemas.microsoft.com/office/drawing/2014/main" val="788344594"/>
                  </a:ext>
                </a:extLst>
              </a:tr>
              <a:tr h="4020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Palatino Linotype" panose="02040502050505030304" pitchFamily="18" charset="0"/>
                        </a:rPr>
                        <a:t>M01 Formare profesională și informare</a:t>
                      </a:r>
                      <a:endParaRPr lang="ro-RO" sz="16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Palatino Linotype" panose="02040502050505030304" pitchFamily="18" charset="0"/>
                        </a:rPr>
                        <a:t>€   13.929,81</a:t>
                      </a: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Palatino Linotype" panose="02040502050505030304" pitchFamily="18" charset="0"/>
                        </a:rPr>
                        <a:t>€   13.929,20</a:t>
                      </a:r>
                    </a:p>
                  </a:txBody>
                  <a:tcPr marL="54665" marR="54665" marT="0" marB="0" anchor="ctr"/>
                </a:tc>
                <a:extLst>
                  <a:ext uri="{0D108BD9-81ED-4DB2-BD59-A6C34878D82A}">
                    <a16:rowId xmlns:a16="http://schemas.microsoft.com/office/drawing/2014/main" val="134348180"/>
                  </a:ext>
                </a:extLst>
              </a:tr>
              <a:tr h="360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Palatino Linotype" panose="02040502050505030304" pitchFamily="18" charset="0"/>
                        </a:rPr>
                        <a:t>M02 Investiții pentru debutanți-fermieri</a:t>
                      </a:r>
                      <a:endParaRPr lang="ro-RO" sz="16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Palatino Linotype" panose="02040502050505030304" pitchFamily="18" charset="0"/>
                        </a:rPr>
                        <a:t>€ 335.277,29</a:t>
                      </a:r>
                      <a:endParaRPr lang="ro-RO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Palatino Linotype" panose="02040502050505030304" pitchFamily="18" charset="0"/>
                        </a:rPr>
                        <a:t>€ 320.000</a:t>
                      </a:r>
                      <a:r>
                        <a:rPr lang="ro-RO" sz="1800" dirty="0">
                          <a:effectLst/>
                          <a:latin typeface="Palatino Linotype" panose="0204050205050503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o-RO" sz="1800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665" marR="54665" marT="0" marB="0" anchor="ctr"/>
                </a:tc>
                <a:extLst>
                  <a:ext uri="{0D108BD9-81ED-4DB2-BD59-A6C34878D82A}">
                    <a16:rowId xmlns:a16="http://schemas.microsoft.com/office/drawing/2014/main" val="1482899721"/>
                  </a:ext>
                </a:extLst>
              </a:tr>
              <a:tr h="360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Palatino Linotype" panose="02040502050505030304" pitchFamily="18" charset="0"/>
                        </a:rPr>
                        <a:t>M03 Investiții pentru exploatații agricole</a:t>
                      </a:r>
                      <a:endParaRPr lang="ro-RO" sz="16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Palatino Linotype" panose="02040502050505030304" pitchFamily="18" charset="0"/>
                        </a:rPr>
                        <a:t>€   50.285,37</a:t>
                      </a:r>
                      <a:endParaRPr lang="ro-RO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Palatino Linotype" panose="02040502050505030304" pitchFamily="18" charset="0"/>
                        </a:rPr>
                        <a:t>€   50.285,00</a:t>
                      </a:r>
                      <a:endParaRPr lang="ro-RO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extLst>
                  <a:ext uri="{0D108BD9-81ED-4DB2-BD59-A6C34878D82A}">
                    <a16:rowId xmlns:a16="http://schemas.microsoft.com/office/drawing/2014/main" val="1185051090"/>
                  </a:ext>
                </a:extLst>
              </a:tr>
              <a:tr h="5752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Palatino Linotype" panose="02040502050505030304" pitchFamily="18" charset="0"/>
                        </a:rPr>
                        <a:t>M04 Sprijin pentru debutanți in activități non-agricole noi</a:t>
                      </a:r>
                      <a:endParaRPr lang="ro-RO" sz="16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Palatino Linotype" panose="02040502050505030304" pitchFamily="18" charset="0"/>
                        </a:rPr>
                        <a:t>€ 167.636,72</a:t>
                      </a:r>
                      <a:endParaRPr lang="ro-RO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Palatino Linotype" panose="02040502050505030304" pitchFamily="18" charset="0"/>
                        </a:rPr>
                        <a:t>€ 150.000,00</a:t>
                      </a:r>
                      <a:endParaRPr lang="ro-RO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extLst>
                  <a:ext uri="{0D108BD9-81ED-4DB2-BD59-A6C34878D82A}">
                    <a16:rowId xmlns:a16="http://schemas.microsoft.com/office/drawing/2014/main" val="2167789170"/>
                  </a:ext>
                </a:extLst>
              </a:tr>
              <a:tr h="5752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Palatino Linotype" panose="02040502050505030304" pitchFamily="18" charset="0"/>
                        </a:rPr>
                        <a:t>M05 Diversificarea activităților non-agricole în mediu rural</a:t>
                      </a:r>
                      <a:endParaRPr lang="ro-RO" sz="16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Palatino Linotype" panose="02040502050505030304" pitchFamily="18" charset="0"/>
                        </a:rPr>
                        <a:t>€ 167.636,72</a:t>
                      </a:r>
                      <a:endParaRPr lang="ro-RO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Palatino Linotype" panose="02040502050505030304" pitchFamily="18" charset="0"/>
                        </a:rPr>
                        <a:t>€ 156.973,00</a:t>
                      </a:r>
                      <a:endParaRPr lang="ro-RO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extLst>
                  <a:ext uri="{0D108BD9-81ED-4DB2-BD59-A6C34878D82A}">
                    <a16:rowId xmlns:a16="http://schemas.microsoft.com/office/drawing/2014/main" val="3937200695"/>
                  </a:ext>
                </a:extLst>
              </a:tr>
              <a:tr h="5752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Palatino Linotype" panose="02040502050505030304" pitchFamily="18" charset="0"/>
                        </a:rPr>
                        <a:t>M06 Dezvoltarea microregiunii GAL Siret Moldova prin mici investiții fizice</a:t>
                      </a:r>
                      <a:endParaRPr lang="ro-RO" sz="16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Palatino Linotype" panose="02040502050505030304" pitchFamily="18" charset="0"/>
                        </a:rPr>
                        <a:t>€ 586.727,55</a:t>
                      </a:r>
                      <a:endParaRPr lang="ro-RO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Palatino Linotype" panose="02040502050505030304" pitchFamily="18" charset="0"/>
                        </a:rPr>
                        <a:t>€ 630.394,14</a:t>
                      </a:r>
                      <a:endParaRPr lang="ro-RO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extLst>
                  <a:ext uri="{0D108BD9-81ED-4DB2-BD59-A6C34878D82A}">
                    <a16:rowId xmlns:a16="http://schemas.microsoft.com/office/drawing/2014/main" val="4074353095"/>
                  </a:ext>
                </a:extLst>
              </a:tr>
              <a:tr h="3605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kern="1200" dirty="0">
                          <a:effectLst/>
                          <a:latin typeface="Palatino Linotype" panose="02040502050505030304" pitchFamily="18" charset="0"/>
                        </a:rPr>
                        <a:t>M07  Sprijin pentru minorități</a:t>
                      </a:r>
                      <a:endParaRPr lang="ro-RO" sz="1600" b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Palatino Linotype" panose="02040502050505030304" pitchFamily="18" charset="0"/>
                        </a:rPr>
                        <a:t>€    </a:t>
                      </a:r>
                      <a:r>
                        <a:rPr lang="ro-RO" sz="1800" kern="1200" dirty="0">
                          <a:effectLst/>
                          <a:latin typeface="Palatino Linotype" panose="02040502050505030304" pitchFamily="18" charset="0"/>
                        </a:rPr>
                        <a:t>9.221,58</a:t>
                      </a:r>
                      <a:endParaRPr lang="ro-RO" sz="1800" b="1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Palatino Linotype" panose="02040502050505030304" pitchFamily="18" charset="0"/>
                        </a:rPr>
                        <a:t>€    </a:t>
                      </a:r>
                      <a:r>
                        <a:rPr lang="ro-RO" sz="1800" kern="1200" dirty="0">
                          <a:effectLst/>
                          <a:latin typeface="Palatino Linotype" panose="02040502050505030304" pitchFamily="18" charset="0"/>
                        </a:rPr>
                        <a:t>9.220,00</a:t>
                      </a:r>
                      <a:endParaRPr lang="ro-RO" sz="1800" b="1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extLst>
                  <a:ext uri="{0D108BD9-81ED-4DB2-BD59-A6C34878D82A}">
                    <a16:rowId xmlns:a16="http://schemas.microsoft.com/office/drawing/2014/main" val="3983635555"/>
                  </a:ext>
                </a:extLst>
              </a:tr>
              <a:tr h="3605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kern="1200" dirty="0">
                          <a:effectLst/>
                          <a:latin typeface="Palatino Linotype" panose="02040502050505030304" pitchFamily="18" charset="0"/>
                        </a:rPr>
                        <a:t>M08 Infrastructură socială</a:t>
                      </a:r>
                      <a:endParaRPr lang="ro-RO" sz="1600" b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Palatino Linotype" panose="02040502050505030304" pitchFamily="18" charset="0"/>
                        </a:rPr>
                        <a:t>€   </a:t>
                      </a:r>
                      <a:r>
                        <a:rPr lang="ro-RO" sz="1800" kern="1200" dirty="0">
                          <a:effectLst/>
                          <a:latin typeface="Palatino Linotype" panose="02040502050505030304" pitchFamily="18" charset="0"/>
                        </a:rPr>
                        <a:t>16.762,33</a:t>
                      </a:r>
                      <a:endParaRPr lang="ro-RO" sz="1800" b="1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Palatino Linotype" panose="02040502050505030304" pitchFamily="18" charset="0"/>
                        </a:rPr>
                        <a:t>€   </a:t>
                      </a:r>
                      <a:r>
                        <a:rPr lang="ro-RO" sz="1800" kern="1200" dirty="0">
                          <a:effectLst/>
                          <a:latin typeface="Palatino Linotype" panose="02040502050505030304" pitchFamily="18" charset="0"/>
                        </a:rPr>
                        <a:t>16.676,00</a:t>
                      </a:r>
                      <a:endParaRPr lang="ro-RO" sz="1800" b="1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extLst>
                  <a:ext uri="{0D108BD9-81ED-4DB2-BD59-A6C34878D82A}">
                    <a16:rowId xmlns:a16="http://schemas.microsoft.com/office/drawing/2014/main" val="1297630245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FC002112-2F33-4BAC-91EB-4FCB95B012FE}"/>
              </a:ext>
            </a:extLst>
          </p:cNvPr>
          <p:cNvGrpSpPr>
            <a:grpSpLocks/>
          </p:cNvGrpSpPr>
          <p:nvPr/>
        </p:nvGrpSpPr>
        <p:grpSpPr bwMode="auto">
          <a:xfrm>
            <a:off x="1961322" y="126038"/>
            <a:ext cx="5618922" cy="929230"/>
            <a:chOff x="1070025" y="1060064"/>
            <a:chExt cx="54374" cy="10154"/>
          </a:xfrm>
        </p:grpSpPr>
        <p:pic>
          <p:nvPicPr>
            <p:cNvPr id="20" name="Picture 19" descr="Sigla_Uniunii_Europene_cu_text(1)">
              <a:extLst>
                <a:ext uri="{FF2B5EF4-FFF2-40B4-BE49-F238E27FC236}">
                  <a16:creationId xmlns:a16="http://schemas.microsoft.com/office/drawing/2014/main" id="{908534D5-4037-4B1D-905A-F99832BBE3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Sigla_LEADER(1)">
              <a:extLst>
                <a:ext uri="{FF2B5EF4-FFF2-40B4-BE49-F238E27FC236}">
                  <a16:creationId xmlns:a16="http://schemas.microsoft.com/office/drawing/2014/main" id="{08EBCDFE-E431-42B2-909A-137786813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Siglă_AFIR(1)">
              <a:extLst>
                <a:ext uri="{FF2B5EF4-FFF2-40B4-BE49-F238E27FC236}">
                  <a16:creationId xmlns:a16="http://schemas.microsoft.com/office/drawing/2014/main" id="{E9AA4226-FDE9-4559-895D-EFF3E79001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SIGLA_GUVERNULUI_ROMÂNIEI">
              <a:extLst>
                <a:ext uri="{FF2B5EF4-FFF2-40B4-BE49-F238E27FC236}">
                  <a16:creationId xmlns:a16="http://schemas.microsoft.com/office/drawing/2014/main" id="{BA5B84FE-B299-4EBC-A4F2-ACEAC5FB67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FDCB024F-2125-4A1D-BBB2-6528A4900469}"/>
              </a:ext>
            </a:extLst>
          </p:cNvPr>
          <p:cNvSpPr txBox="1">
            <a:spLocks/>
          </p:cNvSpPr>
          <p:nvPr/>
        </p:nvSpPr>
        <p:spPr>
          <a:xfrm>
            <a:off x="1948070" y="1205700"/>
            <a:ext cx="7584846" cy="41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o-RO"/>
            </a:defPPr>
            <a:lvl1pPr algn="ctr">
              <a:defRPr sz="2800">
                <a:latin typeface="Trebuchet MS" panose="020B0603020202020204" pitchFamily="34" charset="0"/>
              </a:defRPr>
            </a:lvl1pPr>
          </a:lstStyle>
          <a:p>
            <a:r>
              <a:rPr lang="ro-RO" dirty="0"/>
              <a:t>MODIFICĂRI DE BUGET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20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7">
            <a:extLst>
              <a:ext uri="{FF2B5EF4-FFF2-40B4-BE49-F238E27FC236}">
                <a16:creationId xmlns:a16="http://schemas.microsoft.com/office/drawing/2014/main" id="{50E31DE6-59E3-4908-B947-B6E602839AF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tăText 2">
            <a:extLst>
              <a:ext uri="{FF2B5EF4-FFF2-40B4-BE49-F238E27FC236}">
                <a16:creationId xmlns:a16="http://schemas.microsoft.com/office/drawing/2014/main" id="{84552EDE-63F6-4162-948E-4E88FEA222E6}"/>
              </a:ext>
            </a:extLst>
          </p:cNvPr>
          <p:cNvSpPr txBox="1"/>
          <p:nvPr/>
        </p:nvSpPr>
        <p:spPr>
          <a:xfrm>
            <a:off x="1903150" y="1109451"/>
            <a:ext cx="8042706" cy="54572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ro-RO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Distribuirea procentuală a fondurilor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B3F23D-3F8F-48EE-84C6-7A7A2051A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3C9698F-7B44-4974-9DC0-D52CFDB123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371300"/>
              </p:ext>
            </p:extLst>
          </p:nvPr>
        </p:nvGraphicFramePr>
        <p:xfrm>
          <a:off x="6321413" y="1951485"/>
          <a:ext cx="5517816" cy="4011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3C8D74-340B-4DC6-89ED-368E60671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643736"/>
              </p:ext>
            </p:extLst>
          </p:nvPr>
        </p:nvGraphicFramePr>
        <p:xfrm>
          <a:off x="531447" y="1954565"/>
          <a:ext cx="5517817" cy="4502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4205">
                  <a:extLst>
                    <a:ext uri="{9D8B030D-6E8A-4147-A177-3AD203B41FA5}">
                      <a16:colId xmlns:a16="http://schemas.microsoft.com/office/drawing/2014/main" val="1477904550"/>
                    </a:ext>
                  </a:extLst>
                </a:gridCol>
                <a:gridCol w="1097187">
                  <a:extLst>
                    <a:ext uri="{9D8B030D-6E8A-4147-A177-3AD203B41FA5}">
                      <a16:colId xmlns:a16="http://schemas.microsoft.com/office/drawing/2014/main" val="520386295"/>
                    </a:ext>
                  </a:extLst>
                </a:gridCol>
                <a:gridCol w="976425">
                  <a:extLst>
                    <a:ext uri="{9D8B030D-6E8A-4147-A177-3AD203B41FA5}">
                      <a16:colId xmlns:a16="http://schemas.microsoft.com/office/drawing/2014/main" val="2049089585"/>
                    </a:ext>
                  </a:extLst>
                </a:gridCol>
              </a:tblGrid>
              <a:tr h="445435"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u="none" strike="noStrike" dirty="0">
                          <a:effectLst/>
                        </a:rPr>
                        <a:t>Măsura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u="none" strike="noStrike">
                          <a:effectLst/>
                        </a:rPr>
                        <a:t>Valoare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u="none" strike="noStrike">
                          <a:effectLst/>
                        </a:rPr>
                        <a:t>Procent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995101"/>
                  </a:ext>
                </a:extLst>
              </a:tr>
              <a:tr h="4454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Palatino Linotype" panose="02040502050505030304" pitchFamily="18" charset="0"/>
                        </a:rPr>
                        <a:t>M01 Formare profesională și informare</a:t>
                      </a:r>
                      <a:endParaRPr lang="ro-RO" sz="16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13929.2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1.03%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03575"/>
                  </a:ext>
                </a:extLst>
              </a:tr>
              <a:tr h="4454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Palatino Linotype" panose="02040502050505030304" pitchFamily="18" charset="0"/>
                        </a:rPr>
                        <a:t>M02 Investiții pentru debutanți-fermieri</a:t>
                      </a:r>
                      <a:endParaRPr lang="ro-RO" sz="16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320000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23.75%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4379817"/>
                  </a:ext>
                </a:extLst>
              </a:tr>
              <a:tr h="4454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Palatino Linotype" panose="02040502050505030304" pitchFamily="18" charset="0"/>
                        </a:rPr>
                        <a:t>M03 Investiții pentru exploatații agricole</a:t>
                      </a:r>
                      <a:endParaRPr lang="ro-RO" sz="16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50285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3.73%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1750678"/>
                  </a:ext>
                </a:extLst>
              </a:tr>
              <a:tr h="4454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Palatino Linotype" panose="02040502050505030304" pitchFamily="18" charset="0"/>
                        </a:rPr>
                        <a:t>M04 Sprijin pentru debutanți in activități non-agricole noi</a:t>
                      </a:r>
                      <a:endParaRPr lang="ro-RO" sz="16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156973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11.65%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7492826"/>
                  </a:ext>
                </a:extLst>
              </a:tr>
              <a:tr h="4454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Palatino Linotype" panose="02040502050505030304" pitchFamily="18" charset="0"/>
                        </a:rPr>
                        <a:t>M05 Diversificarea activităților non-agricole în mediu rural</a:t>
                      </a:r>
                      <a:endParaRPr lang="ro-RO" sz="16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150000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11.13%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3713025"/>
                  </a:ext>
                </a:extLst>
              </a:tr>
              <a:tr h="4454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Palatino Linotype" panose="02040502050505030304" pitchFamily="18" charset="0"/>
                        </a:rPr>
                        <a:t>M06 Dezvoltarea microregiunii GAL Siret Moldova prin mici </a:t>
                      </a:r>
                      <a:r>
                        <a:rPr lang="ro-RO" sz="1600" dirty="0" err="1">
                          <a:effectLst/>
                          <a:latin typeface="Palatino Linotype" panose="02040502050505030304" pitchFamily="18" charset="0"/>
                        </a:rPr>
                        <a:t>inv</a:t>
                      </a:r>
                      <a:r>
                        <a:rPr lang="ro-RO" sz="1600" dirty="0">
                          <a:effectLst/>
                          <a:latin typeface="Palatino Linotype" panose="02040502050505030304" pitchFamily="18" charset="0"/>
                        </a:rPr>
                        <a:t>. fizice</a:t>
                      </a:r>
                      <a:endParaRPr lang="ro-RO" sz="16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630394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46.78%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9735370"/>
                  </a:ext>
                </a:extLst>
              </a:tr>
              <a:tr h="4454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kern="1200" dirty="0">
                          <a:effectLst/>
                          <a:latin typeface="Palatino Linotype" panose="02040502050505030304" pitchFamily="18" charset="0"/>
                        </a:rPr>
                        <a:t>M07  Sprijin pentru minorități</a:t>
                      </a:r>
                      <a:endParaRPr lang="ro-RO" sz="1600" b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9220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0.68%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4891456"/>
                  </a:ext>
                </a:extLst>
              </a:tr>
              <a:tr h="4454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kern="1200" dirty="0">
                          <a:effectLst/>
                          <a:latin typeface="Palatino Linotype" panose="02040502050505030304" pitchFamily="18" charset="0"/>
                        </a:rPr>
                        <a:t>M08 Infrastructură socială</a:t>
                      </a:r>
                      <a:endParaRPr lang="ro-RO" sz="1600" b="0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665" marR="54665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16676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effectLst/>
                        </a:rPr>
                        <a:t>1.24%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8623951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E657F4CE-0DAB-4FA1-9D62-3A40F4D9C888}"/>
              </a:ext>
            </a:extLst>
          </p:cNvPr>
          <p:cNvGrpSpPr>
            <a:grpSpLocks/>
          </p:cNvGrpSpPr>
          <p:nvPr/>
        </p:nvGrpSpPr>
        <p:grpSpPr bwMode="auto">
          <a:xfrm>
            <a:off x="1831974" y="126038"/>
            <a:ext cx="5748270" cy="983413"/>
            <a:chOff x="1070025" y="1060064"/>
            <a:chExt cx="54374" cy="10154"/>
          </a:xfrm>
        </p:grpSpPr>
        <p:pic>
          <p:nvPicPr>
            <p:cNvPr id="14" name="Picture 13" descr="Sigla_Uniunii_Europene_cu_text(1)">
              <a:extLst>
                <a:ext uri="{FF2B5EF4-FFF2-40B4-BE49-F238E27FC236}">
                  <a16:creationId xmlns:a16="http://schemas.microsoft.com/office/drawing/2014/main" id="{25912DE7-664A-429A-AC2D-61D2123603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Sigla_LEADER(1)">
              <a:extLst>
                <a:ext uri="{FF2B5EF4-FFF2-40B4-BE49-F238E27FC236}">
                  <a16:creationId xmlns:a16="http://schemas.microsoft.com/office/drawing/2014/main" id="{184BE933-4985-4C23-8214-76E8BC5C13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Siglă_AFIR(1)">
              <a:extLst>
                <a:ext uri="{FF2B5EF4-FFF2-40B4-BE49-F238E27FC236}">
                  <a16:creationId xmlns:a16="http://schemas.microsoft.com/office/drawing/2014/main" id="{2685D481-D4EC-4090-B2D3-8E7989A33D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SIGLA_GUVERNULUI_ROMÂNIEI">
              <a:extLst>
                <a:ext uri="{FF2B5EF4-FFF2-40B4-BE49-F238E27FC236}">
                  <a16:creationId xmlns:a16="http://schemas.microsoft.com/office/drawing/2014/main" id="{361AE9C4-A562-4667-B9D6-FB0DFF9D58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6525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E363A1-6E93-460F-B5BC-4AB464C5F537}"/>
              </a:ext>
            </a:extLst>
          </p:cNvPr>
          <p:cNvGrpSpPr>
            <a:grpSpLocks/>
          </p:cNvGrpSpPr>
          <p:nvPr/>
        </p:nvGrpSpPr>
        <p:grpSpPr bwMode="auto">
          <a:xfrm>
            <a:off x="347730" y="83681"/>
            <a:ext cx="7676717" cy="729463"/>
            <a:chOff x="1070025" y="1060064"/>
            <a:chExt cx="54374" cy="10154"/>
          </a:xfrm>
        </p:grpSpPr>
        <p:pic>
          <p:nvPicPr>
            <p:cNvPr id="5" name="Picture 4" descr="Sigla_Uniunii_Europene_cu_text(1)">
              <a:extLst>
                <a:ext uri="{FF2B5EF4-FFF2-40B4-BE49-F238E27FC236}">
                  <a16:creationId xmlns:a16="http://schemas.microsoft.com/office/drawing/2014/main" id="{F69F9BE6-D808-4F0B-AE41-B59C78560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Sigla_LEADER(1)">
              <a:extLst>
                <a:ext uri="{FF2B5EF4-FFF2-40B4-BE49-F238E27FC236}">
                  <a16:creationId xmlns:a16="http://schemas.microsoft.com/office/drawing/2014/main" id="{BFD65101-84B8-4152-989F-80DE70153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Siglă_AFIR(1)">
              <a:extLst>
                <a:ext uri="{FF2B5EF4-FFF2-40B4-BE49-F238E27FC236}">
                  <a16:creationId xmlns:a16="http://schemas.microsoft.com/office/drawing/2014/main" id="{254616B2-42F1-46D5-9F59-A3A3E79F1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SIGLA_GUVERNULUI_ROMÂNIEI">
              <a:extLst>
                <a:ext uri="{FF2B5EF4-FFF2-40B4-BE49-F238E27FC236}">
                  <a16:creationId xmlns:a16="http://schemas.microsoft.com/office/drawing/2014/main" id="{4EA7E8C0-0A5B-4369-9342-2ECC532F1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7">
            <a:extLst>
              <a:ext uri="{FF2B5EF4-FFF2-40B4-BE49-F238E27FC236}">
                <a16:creationId xmlns:a16="http://schemas.microsoft.com/office/drawing/2014/main" id="{50E31DE6-59E3-4908-B947-B6E602839AF8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tăText 4">
            <a:extLst>
              <a:ext uri="{FF2B5EF4-FFF2-40B4-BE49-F238E27FC236}">
                <a16:creationId xmlns:a16="http://schemas.microsoft.com/office/drawing/2014/main" id="{8ECC23DD-92C7-4257-BC6E-9C7105ADE730}"/>
              </a:ext>
            </a:extLst>
          </p:cNvPr>
          <p:cNvSpPr txBox="1"/>
          <p:nvPr/>
        </p:nvSpPr>
        <p:spPr>
          <a:xfrm>
            <a:off x="2638237" y="954482"/>
            <a:ext cx="718768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cs typeface="Times New Roman" panose="02020603050405020304" pitchFamily="18" charset="0"/>
              </a:rPr>
              <a:t>Situația centralizată </a:t>
            </a:r>
            <a:r>
              <a:rPr lang="ro-RO" sz="2800" b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 proiectelor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D45C5-67C4-4BDC-B338-8649E004D6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BD1745-412A-4D27-A25D-13C20E7BE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347090"/>
              </p:ext>
            </p:extLst>
          </p:nvPr>
        </p:nvGraphicFramePr>
        <p:xfrm>
          <a:off x="684757" y="1490954"/>
          <a:ext cx="10813774" cy="4661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664">
                  <a:extLst>
                    <a:ext uri="{9D8B030D-6E8A-4147-A177-3AD203B41FA5}">
                      <a16:colId xmlns:a16="http://schemas.microsoft.com/office/drawing/2014/main" val="152938771"/>
                    </a:ext>
                  </a:extLst>
                </a:gridCol>
                <a:gridCol w="1384659">
                  <a:extLst>
                    <a:ext uri="{9D8B030D-6E8A-4147-A177-3AD203B41FA5}">
                      <a16:colId xmlns:a16="http://schemas.microsoft.com/office/drawing/2014/main" val="304148836"/>
                    </a:ext>
                  </a:extLst>
                </a:gridCol>
                <a:gridCol w="1070224">
                  <a:extLst>
                    <a:ext uri="{9D8B030D-6E8A-4147-A177-3AD203B41FA5}">
                      <a16:colId xmlns:a16="http://schemas.microsoft.com/office/drawing/2014/main" val="1323438154"/>
                    </a:ext>
                  </a:extLst>
                </a:gridCol>
                <a:gridCol w="1224460">
                  <a:extLst>
                    <a:ext uri="{9D8B030D-6E8A-4147-A177-3AD203B41FA5}">
                      <a16:colId xmlns:a16="http://schemas.microsoft.com/office/drawing/2014/main" val="3197755973"/>
                    </a:ext>
                  </a:extLst>
                </a:gridCol>
                <a:gridCol w="1053299">
                  <a:extLst>
                    <a:ext uri="{9D8B030D-6E8A-4147-A177-3AD203B41FA5}">
                      <a16:colId xmlns:a16="http://schemas.microsoft.com/office/drawing/2014/main" val="1719000575"/>
                    </a:ext>
                  </a:extLst>
                </a:gridCol>
                <a:gridCol w="886577">
                  <a:extLst>
                    <a:ext uri="{9D8B030D-6E8A-4147-A177-3AD203B41FA5}">
                      <a16:colId xmlns:a16="http://schemas.microsoft.com/office/drawing/2014/main" val="1924061768"/>
                    </a:ext>
                  </a:extLst>
                </a:gridCol>
                <a:gridCol w="1224460">
                  <a:extLst>
                    <a:ext uri="{9D8B030D-6E8A-4147-A177-3AD203B41FA5}">
                      <a16:colId xmlns:a16="http://schemas.microsoft.com/office/drawing/2014/main" val="2235315000"/>
                    </a:ext>
                  </a:extLst>
                </a:gridCol>
                <a:gridCol w="866753">
                  <a:extLst>
                    <a:ext uri="{9D8B030D-6E8A-4147-A177-3AD203B41FA5}">
                      <a16:colId xmlns:a16="http://schemas.microsoft.com/office/drawing/2014/main" val="2210836928"/>
                    </a:ext>
                  </a:extLst>
                </a:gridCol>
                <a:gridCol w="1238186">
                  <a:extLst>
                    <a:ext uri="{9D8B030D-6E8A-4147-A177-3AD203B41FA5}">
                      <a16:colId xmlns:a16="http://schemas.microsoft.com/office/drawing/2014/main" val="732078834"/>
                    </a:ext>
                  </a:extLst>
                </a:gridCol>
                <a:gridCol w="1224492">
                  <a:extLst>
                    <a:ext uri="{9D8B030D-6E8A-4147-A177-3AD203B41FA5}">
                      <a16:colId xmlns:a16="http://schemas.microsoft.com/office/drawing/2014/main" val="522633729"/>
                    </a:ext>
                  </a:extLst>
                </a:gridCol>
              </a:tblGrid>
              <a:tr h="1850688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dirty="0">
                          <a:effectLst/>
                        </a:rPr>
                        <a:t>Măsura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Alocare publica totata aferenta sesiunii lansate (euro)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err="1">
                          <a:effectLst/>
                        </a:rPr>
                        <a:t>Numar</a:t>
                      </a:r>
                      <a:r>
                        <a:rPr lang="fr-FR" sz="1600" u="none" strike="noStrike" dirty="0">
                          <a:effectLst/>
                        </a:rPr>
                        <a:t> </a:t>
                      </a:r>
                      <a:r>
                        <a:rPr lang="fr-FR" sz="1600" u="none" strike="noStrike" dirty="0" err="1">
                          <a:effectLst/>
                        </a:rPr>
                        <a:t>proiecte</a:t>
                      </a:r>
                      <a:r>
                        <a:rPr lang="fr-FR" sz="1600" u="none" strike="noStrike" dirty="0">
                          <a:effectLst/>
                        </a:rPr>
                        <a:t> </a:t>
                      </a:r>
                      <a:r>
                        <a:rPr lang="fr-FR" sz="1600" u="none" strike="noStrike" dirty="0" err="1">
                          <a:effectLst/>
                        </a:rPr>
                        <a:t>depuse</a:t>
                      </a:r>
                      <a:r>
                        <a:rPr lang="fr-FR" sz="1600" u="none" strike="noStrike" dirty="0">
                          <a:effectLst/>
                        </a:rPr>
                        <a:t> la GAL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>
                          <a:effectLst/>
                        </a:rPr>
                        <a:t>Valoarea publica eligibila a proiectelor depuse la GAL         (euro)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Valoarea publica eligibila a proiectelor eligibile si neselectate    (euro)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>
                          <a:effectLst/>
                        </a:rPr>
                        <a:t>Numar proiecte eligibile si selectate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Valoarea publica eligibila a proiectelor eligibile si selectate    (euro)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>
                          <a:effectLst/>
                        </a:rPr>
                        <a:t>Numar proiecte contractate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>
                          <a:effectLst/>
                        </a:rPr>
                        <a:t>Valoarea publica eligibila a proiectelor contractate (euro)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u="none" strike="noStrike">
                          <a:effectLst/>
                        </a:rPr>
                        <a:t>Total sumă plătită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489875"/>
                  </a:ext>
                </a:extLst>
              </a:tr>
              <a:tr h="312616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M01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o-RO" sz="1600" u="none" strike="noStrike">
                          <a:effectLst/>
                        </a:rPr>
                        <a:t>13,929.20</a:t>
                      </a:r>
                      <a:endParaRPr lang="ro-RO" sz="1600" b="0" i="0" u="none" strike="noStrike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o-R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41,787.04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o-R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13,928.64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6468414"/>
                  </a:ext>
                </a:extLst>
              </a:tr>
              <a:tr h="312616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M02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320,000.00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400,000.00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40,000.00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320,000.00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320,000.00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240,000.00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800867"/>
                  </a:ext>
                </a:extLst>
              </a:tr>
              <a:tr h="312616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M03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50,285.00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50,285.00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50,285.00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50,285.00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1472737"/>
                  </a:ext>
                </a:extLst>
              </a:tr>
              <a:tr h="287607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M04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150,000.00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150,000.00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150,000.00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150,000.00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105,000.00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0455333"/>
                  </a:ext>
                </a:extLst>
              </a:tr>
              <a:tr h="325121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M05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156,973.00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156,973.00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156,973.00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85,000.00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8165167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M06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</a:rPr>
                        <a:t>630,394.16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640,273,36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640,273.00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598,118.83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240,478.48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648972"/>
                  </a:ext>
                </a:extLst>
              </a:tr>
              <a:tr h="375140">
                <a:tc>
                  <a:txBody>
                    <a:bodyPr/>
                    <a:lstStyle/>
                    <a:p>
                      <a:pPr algn="l" fontAlgn="ctr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M07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o-RO" sz="1600" u="none" strike="noStrike">
                          <a:effectLst/>
                        </a:rPr>
                        <a:t>9,220.00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9,220.00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9,220.00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9,220.00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1718613"/>
                  </a:ext>
                </a:extLst>
              </a:tr>
              <a:tr h="287607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M08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o-RO" sz="1600" u="none" strike="noStrike" dirty="0">
                          <a:effectLst/>
                        </a:rPr>
                        <a:t>16,676.00</a:t>
                      </a:r>
                      <a:endParaRPr lang="ro-RO" sz="16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16,676.00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o-RO" sz="1600" u="none" strike="noStrike">
                          <a:solidFill>
                            <a:schemeClr val="tx1"/>
                          </a:solidFill>
                          <a:effectLst/>
                        </a:rPr>
                        <a:t>16,676.00</a:t>
                      </a:r>
                      <a:endParaRPr lang="ro-RO" sz="16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16,676.00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o-R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553311"/>
                  </a:ext>
                </a:extLst>
              </a:tr>
              <a:tr h="259610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u="none" strike="noStrike" dirty="0">
                          <a:effectLst/>
                        </a:rPr>
                        <a:t>1,347,477.36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1,465,214.40</a:t>
                      </a:r>
                      <a:endParaRPr lang="ro-RO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40,000.00</a:t>
                      </a:r>
                      <a:endParaRPr lang="ro-RO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1,357,356.56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23.00</a:t>
                      </a:r>
                      <a:endParaRPr lang="ro-RO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1,187,070.00</a:t>
                      </a:r>
                      <a:endParaRPr lang="ro-RO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o-RO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585,478.48</a:t>
                      </a:r>
                      <a:endParaRPr lang="ro-RO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581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8D4EFC-669B-4583-8BB1-0BE24E1F1565}"/>
              </a:ext>
            </a:extLst>
          </p:cNvPr>
          <p:cNvSpPr txBox="1"/>
          <p:nvPr/>
        </p:nvSpPr>
        <p:spPr>
          <a:xfrm>
            <a:off x="768626" y="6188765"/>
            <a:ext cx="1082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/>
              <a:t>1- </a:t>
            </a:r>
            <a:r>
              <a:rPr lang="ro-RO" sz="1200" dirty="0" err="1"/>
              <a:t>neconf</a:t>
            </a:r>
            <a:r>
              <a:rPr lang="ro-RO" sz="1200" dirty="0"/>
              <a:t>, 1- nefinanțat, 2- retrase</a:t>
            </a:r>
          </a:p>
        </p:txBody>
      </p:sp>
    </p:spTree>
    <p:extLst>
      <p:ext uri="{BB962C8B-B14F-4D97-AF65-F5344CB8AC3E}">
        <p14:creationId xmlns:p14="http://schemas.microsoft.com/office/powerpoint/2010/main" val="2982905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E363A1-6E93-460F-B5BC-4AB464C5F537}"/>
              </a:ext>
            </a:extLst>
          </p:cNvPr>
          <p:cNvGrpSpPr>
            <a:grpSpLocks/>
          </p:cNvGrpSpPr>
          <p:nvPr/>
        </p:nvGrpSpPr>
        <p:grpSpPr bwMode="auto">
          <a:xfrm>
            <a:off x="347730" y="83681"/>
            <a:ext cx="7676717" cy="729463"/>
            <a:chOff x="1070025" y="1060064"/>
            <a:chExt cx="54374" cy="10154"/>
          </a:xfrm>
        </p:grpSpPr>
        <p:pic>
          <p:nvPicPr>
            <p:cNvPr id="5" name="Picture 4" descr="Sigla_Uniunii_Europene_cu_text(1)">
              <a:extLst>
                <a:ext uri="{FF2B5EF4-FFF2-40B4-BE49-F238E27FC236}">
                  <a16:creationId xmlns:a16="http://schemas.microsoft.com/office/drawing/2014/main" id="{F69F9BE6-D808-4F0B-AE41-B59C78560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Sigla_LEADER(1)">
              <a:extLst>
                <a:ext uri="{FF2B5EF4-FFF2-40B4-BE49-F238E27FC236}">
                  <a16:creationId xmlns:a16="http://schemas.microsoft.com/office/drawing/2014/main" id="{BFD65101-84B8-4152-989F-80DE70153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Siglă_AFIR(1)">
              <a:extLst>
                <a:ext uri="{FF2B5EF4-FFF2-40B4-BE49-F238E27FC236}">
                  <a16:creationId xmlns:a16="http://schemas.microsoft.com/office/drawing/2014/main" id="{254616B2-42F1-46D5-9F59-A3A3E79F1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SIGLA_GUVERNULUI_ROMÂNIEI">
              <a:extLst>
                <a:ext uri="{FF2B5EF4-FFF2-40B4-BE49-F238E27FC236}">
                  <a16:creationId xmlns:a16="http://schemas.microsoft.com/office/drawing/2014/main" id="{4EA7E8C0-0A5B-4369-9342-2ECC532F1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7">
            <a:extLst>
              <a:ext uri="{FF2B5EF4-FFF2-40B4-BE49-F238E27FC236}">
                <a16:creationId xmlns:a16="http://schemas.microsoft.com/office/drawing/2014/main" id="{50E31DE6-59E3-4908-B947-B6E602839AF8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tăText 4">
            <a:extLst>
              <a:ext uri="{FF2B5EF4-FFF2-40B4-BE49-F238E27FC236}">
                <a16:creationId xmlns:a16="http://schemas.microsoft.com/office/drawing/2014/main" id="{8ECC23DD-92C7-4257-BC6E-9C7105ADE730}"/>
              </a:ext>
            </a:extLst>
          </p:cNvPr>
          <p:cNvSpPr txBox="1"/>
          <p:nvPr/>
        </p:nvSpPr>
        <p:spPr>
          <a:xfrm>
            <a:off x="2638237" y="954482"/>
            <a:ext cx="718768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cs typeface="Times New Roman" panose="02020603050405020304" pitchFamily="18" charset="0"/>
              </a:rPr>
              <a:t>Situația centralizată </a:t>
            </a:r>
            <a:r>
              <a:rPr lang="ro-RO" sz="2800" b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 proiectelor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D45C5-67C4-4BDC-B338-8649E004D6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95F693-7836-4C55-8A40-6080D51C8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536220"/>
              </p:ext>
            </p:extLst>
          </p:nvPr>
        </p:nvGraphicFramePr>
        <p:xfrm>
          <a:off x="1046921" y="1657349"/>
          <a:ext cx="10283685" cy="4544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048">
                  <a:extLst>
                    <a:ext uri="{9D8B030D-6E8A-4147-A177-3AD203B41FA5}">
                      <a16:colId xmlns:a16="http://schemas.microsoft.com/office/drawing/2014/main" val="2091183909"/>
                    </a:ext>
                  </a:extLst>
                </a:gridCol>
                <a:gridCol w="1378048">
                  <a:extLst>
                    <a:ext uri="{9D8B030D-6E8A-4147-A177-3AD203B41FA5}">
                      <a16:colId xmlns:a16="http://schemas.microsoft.com/office/drawing/2014/main" val="2486529217"/>
                    </a:ext>
                  </a:extLst>
                </a:gridCol>
                <a:gridCol w="1378048">
                  <a:extLst>
                    <a:ext uri="{9D8B030D-6E8A-4147-A177-3AD203B41FA5}">
                      <a16:colId xmlns:a16="http://schemas.microsoft.com/office/drawing/2014/main" val="1614864840"/>
                    </a:ext>
                  </a:extLst>
                </a:gridCol>
                <a:gridCol w="1378048">
                  <a:extLst>
                    <a:ext uri="{9D8B030D-6E8A-4147-A177-3AD203B41FA5}">
                      <a16:colId xmlns:a16="http://schemas.microsoft.com/office/drawing/2014/main" val="1270976233"/>
                    </a:ext>
                  </a:extLst>
                </a:gridCol>
                <a:gridCol w="1378048">
                  <a:extLst>
                    <a:ext uri="{9D8B030D-6E8A-4147-A177-3AD203B41FA5}">
                      <a16:colId xmlns:a16="http://schemas.microsoft.com/office/drawing/2014/main" val="876065596"/>
                    </a:ext>
                  </a:extLst>
                </a:gridCol>
                <a:gridCol w="1378048">
                  <a:extLst>
                    <a:ext uri="{9D8B030D-6E8A-4147-A177-3AD203B41FA5}">
                      <a16:colId xmlns:a16="http://schemas.microsoft.com/office/drawing/2014/main" val="535848894"/>
                    </a:ext>
                  </a:extLst>
                </a:gridCol>
                <a:gridCol w="1136891">
                  <a:extLst>
                    <a:ext uri="{9D8B030D-6E8A-4147-A177-3AD203B41FA5}">
                      <a16:colId xmlns:a16="http://schemas.microsoft.com/office/drawing/2014/main" val="314796786"/>
                    </a:ext>
                  </a:extLst>
                </a:gridCol>
                <a:gridCol w="878506">
                  <a:extLst>
                    <a:ext uri="{9D8B030D-6E8A-4147-A177-3AD203B41FA5}">
                      <a16:colId xmlns:a16="http://schemas.microsoft.com/office/drawing/2014/main" val="2065488935"/>
                    </a:ext>
                  </a:extLst>
                </a:gridCol>
              </a:tblGrid>
              <a:tr h="1979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Măsura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Alocare publica totata aferenta sesiunii lansate (euro)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Valoarea publică a proiectelor aprobate la GAL (euro)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Valoarea publica eligibila a proiectelor aflate în evaluare (euro)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+mn-lt"/>
                        </a:rPr>
                        <a:t>Valoarea publica eligibila a proiectelor contractate (euro)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+mn-lt"/>
                        </a:rPr>
                        <a:t>Valoare proiecte finalizate (euro)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+mn-lt"/>
                        </a:rPr>
                        <a:t>Total sumă plătită (euro)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600" u="none" strike="noStrike">
                          <a:effectLst/>
                          <a:latin typeface="+mn-lt"/>
                        </a:rPr>
                        <a:t>Sume disponibile (euro)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9028511"/>
                  </a:ext>
                </a:extLst>
              </a:tr>
              <a:tr h="256554"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M01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+mn-lt"/>
                        </a:rPr>
                        <a:t>13929.20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13928.64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13928.64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0.56</a:t>
                      </a:r>
                      <a:endParaRPr lang="ro-RO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8434266"/>
                  </a:ext>
                </a:extLst>
              </a:tr>
              <a:tr h="256554"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M02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320000.00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320000.00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320000.00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+mn-lt"/>
                        </a:rPr>
                        <a:t>240000.00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6969517"/>
                  </a:ext>
                </a:extLst>
              </a:tr>
              <a:tr h="256554"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M03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50285.00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50285.00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50285.00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4743668"/>
                  </a:ext>
                </a:extLst>
              </a:tr>
              <a:tr h="256554"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M04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150000.00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150000.00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150000.00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+mn-lt"/>
                        </a:rPr>
                        <a:t>105000.00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543714"/>
                  </a:ext>
                </a:extLst>
              </a:tr>
              <a:tr h="256554"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M05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156973.00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156970.00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71970.00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85000.00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3.00</a:t>
                      </a:r>
                      <a:endParaRPr lang="ro-RO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7364377"/>
                  </a:ext>
                </a:extLst>
              </a:tr>
              <a:tr h="256554"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M06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630394.16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630391.58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37729.36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592662.22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151028.69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+mn-lt"/>
                        </a:rPr>
                        <a:t>284281.78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2.58</a:t>
                      </a:r>
                      <a:endParaRPr lang="ro-RO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3392766"/>
                  </a:ext>
                </a:extLst>
              </a:tr>
              <a:tr h="256554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+mn-lt"/>
                        </a:rPr>
                        <a:t>M07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+mn-lt"/>
                        </a:rPr>
                        <a:t>9220.00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+mn-lt"/>
                        </a:rPr>
                        <a:t>9220.00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9220.00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6871562"/>
                  </a:ext>
                </a:extLst>
              </a:tr>
              <a:tr h="256554"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M08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+mn-lt"/>
                        </a:rPr>
                        <a:t>16676.00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+mn-lt"/>
                        </a:rPr>
                        <a:t>16676.00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16676.00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 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2810640"/>
                  </a:ext>
                </a:extLst>
              </a:tr>
              <a:tr h="256554"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Total</a:t>
                      </a:r>
                      <a:endParaRPr lang="ro-RO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b="1" u="none" strike="noStrike" dirty="0">
                          <a:effectLst/>
                          <a:latin typeface="+mn-lt"/>
                        </a:rPr>
                        <a:t>1347477.36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b="1" u="none" strike="noStrike" dirty="0">
                          <a:effectLst/>
                          <a:latin typeface="+mn-lt"/>
                        </a:rPr>
                        <a:t>1347471.22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b="1" u="none" strike="noStrike" dirty="0">
                          <a:effectLst/>
                          <a:latin typeface="+mn-lt"/>
                        </a:rPr>
                        <a:t>123628.00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b="1" u="none" strike="noStrike" dirty="0">
                          <a:effectLst/>
                          <a:latin typeface="+mn-lt"/>
                        </a:rPr>
                        <a:t>1223843.22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o-RO" sz="1600" b="1" u="none" strike="noStrike" dirty="0">
                          <a:effectLst/>
                          <a:latin typeface="+mn-lt"/>
                        </a:rPr>
                        <a:t>151028.69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b="1" u="none" strike="noStrike" dirty="0">
                          <a:effectLst/>
                          <a:latin typeface="+mn-lt"/>
                        </a:rPr>
                        <a:t>585478.48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u="none" strike="noStrike" dirty="0">
                          <a:effectLst/>
                          <a:latin typeface="+mn-lt"/>
                        </a:rPr>
                        <a:t>6.14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5531788"/>
                  </a:ext>
                </a:extLst>
              </a:tr>
              <a:tr h="256554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Procentual</a:t>
                      </a:r>
                      <a:endParaRPr lang="ro-RO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u="none" strike="noStrike">
                          <a:effectLst/>
                          <a:latin typeface="+mn-lt"/>
                        </a:rPr>
                        <a:t> </a:t>
                      </a:r>
                      <a:endParaRPr lang="ro-RO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u="none" strike="noStrike" dirty="0">
                          <a:effectLst/>
                          <a:latin typeface="+mn-lt"/>
                        </a:rPr>
                        <a:t>99.9995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u="none" strike="noStrike" dirty="0">
                          <a:effectLst/>
                          <a:latin typeface="+mn-lt"/>
                        </a:rPr>
                        <a:t>9.1748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u="none" strike="noStrike" dirty="0">
                          <a:effectLst/>
                          <a:latin typeface="+mn-lt"/>
                        </a:rPr>
                        <a:t>90.8248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u="none" strike="noStrike" dirty="0">
                          <a:effectLst/>
                          <a:latin typeface="+mn-lt"/>
                        </a:rPr>
                        <a:t>11.2083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u="none" strike="noStrike" dirty="0">
                          <a:effectLst/>
                          <a:latin typeface="+mn-lt"/>
                        </a:rPr>
                        <a:t>43.4500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1" u="none" strike="noStrike" dirty="0">
                          <a:effectLst/>
                          <a:latin typeface="+mn-lt"/>
                        </a:rPr>
                        <a:t>0.0005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2037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084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E363A1-6E93-460F-B5BC-4AB464C5F537}"/>
              </a:ext>
            </a:extLst>
          </p:cNvPr>
          <p:cNvGrpSpPr>
            <a:grpSpLocks/>
          </p:cNvGrpSpPr>
          <p:nvPr/>
        </p:nvGrpSpPr>
        <p:grpSpPr bwMode="auto">
          <a:xfrm>
            <a:off x="347730" y="83681"/>
            <a:ext cx="7676717" cy="729463"/>
            <a:chOff x="1070025" y="1060064"/>
            <a:chExt cx="54374" cy="10154"/>
          </a:xfrm>
        </p:grpSpPr>
        <p:pic>
          <p:nvPicPr>
            <p:cNvPr id="5" name="Picture 4" descr="Sigla_Uniunii_Europene_cu_text(1)">
              <a:extLst>
                <a:ext uri="{FF2B5EF4-FFF2-40B4-BE49-F238E27FC236}">
                  <a16:creationId xmlns:a16="http://schemas.microsoft.com/office/drawing/2014/main" id="{F69F9BE6-D808-4F0B-AE41-B59C78560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Sigla_LEADER(1)">
              <a:extLst>
                <a:ext uri="{FF2B5EF4-FFF2-40B4-BE49-F238E27FC236}">
                  <a16:creationId xmlns:a16="http://schemas.microsoft.com/office/drawing/2014/main" id="{BFD65101-84B8-4152-989F-80DE70153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Siglă_AFIR(1)">
              <a:extLst>
                <a:ext uri="{FF2B5EF4-FFF2-40B4-BE49-F238E27FC236}">
                  <a16:creationId xmlns:a16="http://schemas.microsoft.com/office/drawing/2014/main" id="{254616B2-42F1-46D5-9F59-A3A3E79F1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SIGLA_GUVERNULUI_ROMÂNIEI">
              <a:extLst>
                <a:ext uri="{FF2B5EF4-FFF2-40B4-BE49-F238E27FC236}">
                  <a16:creationId xmlns:a16="http://schemas.microsoft.com/office/drawing/2014/main" id="{4EA7E8C0-0A5B-4369-9342-2ECC532F1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7">
            <a:extLst>
              <a:ext uri="{FF2B5EF4-FFF2-40B4-BE49-F238E27FC236}">
                <a16:creationId xmlns:a16="http://schemas.microsoft.com/office/drawing/2014/main" id="{50E31DE6-59E3-4908-B947-B6E602839AF8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tăText 4">
            <a:extLst>
              <a:ext uri="{FF2B5EF4-FFF2-40B4-BE49-F238E27FC236}">
                <a16:creationId xmlns:a16="http://schemas.microsoft.com/office/drawing/2014/main" id="{8ECC23DD-92C7-4257-BC6E-9C7105ADE730}"/>
              </a:ext>
            </a:extLst>
          </p:cNvPr>
          <p:cNvSpPr txBox="1"/>
          <p:nvPr/>
        </p:nvSpPr>
        <p:spPr>
          <a:xfrm>
            <a:off x="2638237" y="954482"/>
            <a:ext cx="718768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800" b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Indicatori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D45C5-67C4-4BDC-B338-8649E004D6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C3176D-9F93-4894-8513-34EECFD7D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920684"/>
              </p:ext>
            </p:extLst>
          </p:nvPr>
        </p:nvGraphicFramePr>
        <p:xfrm>
          <a:off x="556592" y="1722783"/>
          <a:ext cx="9931408" cy="4439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1657">
                  <a:extLst>
                    <a:ext uri="{9D8B030D-6E8A-4147-A177-3AD203B41FA5}">
                      <a16:colId xmlns:a16="http://schemas.microsoft.com/office/drawing/2014/main" val="2902046813"/>
                    </a:ext>
                  </a:extLst>
                </a:gridCol>
                <a:gridCol w="704207">
                  <a:extLst>
                    <a:ext uri="{9D8B030D-6E8A-4147-A177-3AD203B41FA5}">
                      <a16:colId xmlns:a16="http://schemas.microsoft.com/office/drawing/2014/main" val="103093961"/>
                    </a:ext>
                  </a:extLst>
                </a:gridCol>
                <a:gridCol w="662785">
                  <a:extLst>
                    <a:ext uri="{9D8B030D-6E8A-4147-A177-3AD203B41FA5}">
                      <a16:colId xmlns:a16="http://schemas.microsoft.com/office/drawing/2014/main" val="1068526433"/>
                    </a:ext>
                  </a:extLst>
                </a:gridCol>
                <a:gridCol w="543691">
                  <a:extLst>
                    <a:ext uri="{9D8B030D-6E8A-4147-A177-3AD203B41FA5}">
                      <a16:colId xmlns:a16="http://schemas.microsoft.com/office/drawing/2014/main" val="3214296783"/>
                    </a:ext>
                  </a:extLst>
                </a:gridCol>
                <a:gridCol w="1739809">
                  <a:extLst>
                    <a:ext uri="{9D8B030D-6E8A-4147-A177-3AD203B41FA5}">
                      <a16:colId xmlns:a16="http://schemas.microsoft.com/office/drawing/2014/main" val="2527194063"/>
                    </a:ext>
                  </a:extLst>
                </a:gridCol>
                <a:gridCol w="683497">
                  <a:extLst>
                    <a:ext uri="{9D8B030D-6E8A-4147-A177-3AD203B41FA5}">
                      <a16:colId xmlns:a16="http://schemas.microsoft.com/office/drawing/2014/main" val="3065259476"/>
                    </a:ext>
                  </a:extLst>
                </a:gridCol>
                <a:gridCol w="481555">
                  <a:extLst>
                    <a:ext uri="{9D8B030D-6E8A-4147-A177-3AD203B41FA5}">
                      <a16:colId xmlns:a16="http://schemas.microsoft.com/office/drawing/2014/main" val="17280323"/>
                    </a:ext>
                  </a:extLst>
                </a:gridCol>
                <a:gridCol w="704207">
                  <a:extLst>
                    <a:ext uri="{9D8B030D-6E8A-4147-A177-3AD203B41FA5}">
                      <a16:colId xmlns:a16="http://schemas.microsoft.com/office/drawing/2014/main" val="237082700"/>
                    </a:ext>
                  </a:extLst>
                </a:gridCol>
              </a:tblGrid>
              <a:tr h="670006"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1" u="none" strike="noStrike" dirty="0">
                          <a:effectLst/>
                        </a:rPr>
                        <a:t>Măsura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1" u="none" strike="noStrike" dirty="0">
                          <a:effectLst/>
                        </a:rPr>
                        <a:t>Corespondent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1" u="none" strike="noStrike" dirty="0">
                          <a:effectLst/>
                        </a:rPr>
                        <a:t>Domeniul de </a:t>
                      </a:r>
                      <a:r>
                        <a:rPr lang="ro-RO" sz="1100" b="1" u="none" strike="noStrike" dirty="0" err="1">
                          <a:effectLst/>
                        </a:rPr>
                        <a:t>interventie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1" u="none" strike="noStrike" dirty="0">
                          <a:effectLst/>
                        </a:rPr>
                        <a:t>Prioritatea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1" u="none" strike="noStrike" dirty="0">
                          <a:effectLst/>
                        </a:rPr>
                        <a:t>indicator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1" u="none" strike="noStrike" dirty="0">
                          <a:effectLst/>
                        </a:rPr>
                        <a:t>indicatori /</a:t>
                      </a:r>
                      <a:r>
                        <a:rPr lang="ro-RO" sz="1100" b="1" u="none" strike="noStrike" dirty="0" err="1">
                          <a:effectLst/>
                        </a:rPr>
                        <a:t>masura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1" u="none" strike="noStrike" dirty="0">
                          <a:effectLst/>
                        </a:rPr>
                        <a:t>propus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0750442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M01 Formare profesională și informare</a:t>
                      </a:r>
                      <a:endParaRPr lang="it-IT" sz="1400" b="0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 dirty="0">
                          <a:effectLst/>
                        </a:rPr>
                        <a:t> 1</a:t>
                      </a:r>
                      <a:endParaRPr lang="ro-RO" sz="1400" b="0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>
                          <a:effectLst/>
                        </a:rPr>
                        <a:t>1C</a:t>
                      </a:r>
                      <a:endParaRPr lang="ro-RO" sz="1400" b="0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>
                          <a:effectLst/>
                        </a:rPr>
                        <a:t>p1</a:t>
                      </a:r>
                      <a:endParaRPr lang="ro-RO" sz="1400" b="0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nr. persoane instruite</a:t>
                      </a:r>
                      <a:endParaRPr lang="ro-RO" sz="1200" b="0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effectLst/>
                        </a:rPr>
                        <a:t>20</a:t>
                      </a:r>
                      <a:endParaRPr lang="ro-RO" sz="1400" b="1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effectLst/>
                        </a:rPr>
                        <a:t>20</a:t>
                      </a:r>
                      <a:endParaRPr lang="ro-RO" sz="1400" b="1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effectLst/>
                        </a:rPr>
                        <a:t> 20</a:t>
                      </a:r>
                      <a:endParaRPr lang="ro-RO" sz="1400" b="1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3191417"/>
                  </a:ext>
                </a:extLst>
              </a:tr>
              <a:tr h="442285">
                <a:tc>
                  <a:txBody>
                    <a:bodyPr/>
                    <a:lstStyle/>
                    <a:p>
                      <a:pPr algn="l" fontAlgn="ctr"/>
                      <a:r>
                        <a:rPr lang="ro-RO" sz="1400" u="none" strike="noStrike" dirty="0">
                          <a:effectLst/>
                        </a:rPr>
                        <a:t>M02 Investiții pentru debutanți-fermieri</a:t>
                      </a:r>
                      <a:endParaRPr lang="ro-RO" sz="1400" b="0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>
                          <a:effectLst/>
                        </a:rPr>
                        <a:t>6.1</a:t>
                      </a:r>
                      <a:endParaRPr lang="ro-RO" sz="1400" b="0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>
                          <a:effectLst/>
                        </a:rPr>
                        <a:t>2B</a:t>
                      </a:r>
                      <a:endParaRPr lang="ro-RO" sz="1400" b="0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>
                          <a:effectLst/>
                        </a:rPr>
                        <a:t>p2</a:t>
                      </a:r>
                      <a:endParaRPr lang="ro-RO" sz="1400" b="0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200" u="none" strike="noStrike">
                          <a:effectLst/>
                        </a:rPr>
                        <a:t>număr de exploatatii agricole/beneficari</a:t>
                      </a:r>
                      <a:endParaRPr lang="ro-RO" sz="1200" b="0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>
                          <a:effectLst/>
                        </a:rPr>
                        <a:t>4</a:t>
                      </a:r>
                      <a:endParaRPr lang="ro-RO" sz="1400" b="1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effectLst/>
                        </a:rPr>
                        <a:t>5</a:t>
                      </a:r>
                      <a:endParaRPr lang="ro-RO" sz="1400" b="1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o-RO" sz="14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Palatino Linotype" panose="02040502050505030304" pitchFamily="18" charset="0"/>
                        </a:rPr>
                        <a:t>9</a:t>
                      </a:r>
                    </a:p>
                    <a:p>
                      <a:pPr algn="ctr" fontAlgn="ctr"/>
                      <a:r>
                        <a:rPr lang="ro-RO" sz="1400" b="1" u="none" strike="noStrike" dirty="0">
                          <a:effectLst/>
                        </a:rPr>
                        <a:t> </a:t>
                      </a:r>
                      <a:endParaRPr lang="ro-RO" sz="1400" b="1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0669897"/>
                  </a:ext>
                </a:extLst>
              </a:tr>
              <a:tr h="4221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M03 Investiții pentru exploatații agricole</a:t>
                      </a:r>
                      <a:endParaRPr lang="it-IT" sz="1400" b="0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>
                          <a:effectLst/>
                        </a:rPr>
                        <a:t>4.1</a:t>
                      </a:r>
                      <a:endParaRPr lang="ro-RO" sz="1400" b="0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>
                          <a:effectLst/>
                        </a:rPr>
                        <a:t>2A</a:t>
                      </a:r>
                      <a:endParaRPr lang="ro-RO" sz="1400" b="0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>
                          <a:effectLst/>
                        </a:rPr>
                        <a:t>p2</a:t>
                      </a:r>
                      <a:endParaRPr lang="ro-RO" sz="1400" b="0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effectLst/>
                        </a:rPr>
                        <a:t>1</a:t>
                      </a:r>
                      <a:endParaRPr lang="ro-RO" sz="1400" b="1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o-RO" sz="1200" b="0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4466027"/>
                  </a:ext>
                </a:extLst>
              </a:tr>
              <a:tr h="5327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M04 Sprijin pentru debutanți in activități non-agricole noi</a:t>
                      </a:r>
                      <a:endParaRPr lang="it-IT" sz="1400" b="0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>
                          <a:effectLst/>
                        </a:rPr>
                        <a:t>6.2</a:t>
                      </a:r>
                      <a:endParaRPr lang="ro-RO" sz="1400" b="0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>
                          <a:effectLst/>
                        </a:rPr>
                        <a:t>6A</a:t>
                      </a:r>
                      <a:endParaRPr lang="ro-RO" sz="1400" b="0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 dirty="0">
                          <a:effectLst/>
                        </a:rPr>
                        <a:t>p6</a:t>
                      </a:r>
                      <a:endParaRPr lang="ro-RO" sz="1400" b="0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2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Număr de micro-întreprinderi sprijinite </a:t>
                      </a:r>
                    </a:p>
                    <a:p>
                      <a:pPr algn="ctr" fontAlgn="ctr"/>
                      <a:endParaRPr lang="ro-R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ro-RO" sz="1200" u="none" strike="noStrike" dirty="0">
                          <a:effectLst/>
                        </a:rPr>
                        <a:t>locuri de munca</a:t>
                      </a:r>
                      <a:endParaRPr lang="ro-RO" sz="1200" b="0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effectLst/>
                        </a:rPr>
                        <a:t>2</a:t>
                      </a:r>
                    </a:p>
                    <a:p>
                      <a:pPr algn="ctr" fontAlgn="ctr"/>
                      <a:r>
                        <a:rPr lang="ro-RO" sz="1400" b="1" u="none" strike="noStrike" dirty="0">
                          <a:effectLst/>
                        </a:rPr>
                        <a:t>2</a:t>
                      </a:r>
                      <a:endParaRPr lang="ro-RO" sz="1400" b="1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effectLst/>
                        </a:rPr>
                        <a:t>3</a:t>
                      </a:r>
                    </a:p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Palatino Linotype" panose="02040502050505030304" pitchFamily="18" charset="0"/>
                        </a:rPr>
                        <a:t>5</a:t>
                      </a:r>
                    </a:p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6897647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l" fontAlgn="ctr"/>
                      <a:r>
                        <a:rPr lang="ro-RO" sz="1400" u="none" strike="noStrike">
                          <a:effectLst/>
                        </a:rPr>
                        <a:t>M05 Diversificarea activităților non-agricole în mediu rural</a:t>
                      </a:r>
                      <a:endParaRPr lang="ro-RO" sz="1400" b="0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 dirty="0">
                          <a:effectLst/>
                        </a:rPr>
                        <a:t>6.4</a:t>
                      </a:r>
                      <a:endParaRPr lang="ro-RO" sz="1400" b="0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>
                          <a:effectLst/>
                        </a:rPr>
                        <a:t>6A</a:t>
                      </a:r>
                      <a:endParaRPr lang="ro-RO" sz="1400" b="0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>
                          <a:effectLst/>
                        </a:rPr>
                        <a:t>p6</a:t>
                      </a:r>
                      <a:endParaRPr lang="ro-RO" sz="1400" b="0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effectLst/>
                        </a:rPr>
                        <a:t>1</a:t>
                      </a:r>
                    </a:p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o-RO" sz="1200" b="0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1191856"/>
                  </a:ext>
                </a:extLst>
              </a:tr>
              <a:tr h="44228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M06 Dezvoltarea microregiunii GAL Siret Moldova prin mici investiții fizice</a:t>
                      </a:r>
                      <a:endParaRPr lang="it-IT" sz="1400" b="0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 dirty="0">
                          <a:effectLst/>
                        </a:rPr>
                        <a:t>7.2</a:t>
                      </a:r>
                      <a:endParaRPr lang="ro-RO" sz="1400" b="0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>
                          <a:effectLst/>
                        </a:rPr>
                        <a:t>6B</a:t>
                      </a:r>
                      <a:endParaRPr lang="ro-RO" sz="1400" b="0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>
                          <a:effectLst/>
                        </a:rPr>
                        <a:t>p6</a:t>
                      </a:r>
                      <a:endParaRPr lang="ro-RO" sz="1400" b="0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Numărul de comune sprijinite</a:t>
                      </a:r>
                      <a:endParaRPr lang="ro-RO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o-RO" sz="12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o-RO" sz="1200" u="none" strike="noStrike" dirty="0" err="1">
                          <a:effectLst/>
                        </a:rPr>
                        <a:t>populatia</a:t>
                      </a:r>
                      <a:r>
                        <a:rPr lang="ro-RO" sz="1200" u="none" strike="noStrike" dirty="0">
                          <a:effectLst/>
                        </a:rPr>
                        <a:t> neta care </a:t>
                      </a:r>
                      <a:r>
                        <a:rPr lang="ro-RO" sz="1200" u="none" strike="noStrike" dirty="0" err="1">
                          <a:effectLst/>
                        </a:rPr>
                        <a:t>beneficiaza</a:t>
                      </a:r>
                      <a:endParaRPr lang="ro-RO" sz="1200" b="0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</a:p>
                    <a:p>
                      <a:pPr algn="ctr" fontAlgn="ctr"/>
                      <a:r>
                        <a:rPr lang="ro-RO" sz="1400" b="1" u="none" strike="noStrike" dirty="0">
                          <a:effectLst/>
                        </a:rPr>
                        <a:t>300</a:t>
                      </a:r>
                    </a:p>
                    <a:p>
                      <a:pPr algn="ctr" fontAlgn="ctr"/>
                      <a:endParaRPr lang="ro-RO" sz="1400" b="1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Palatino Linotype" panose="02040502050505030304" pitchFamily="18" charset="0"/>
                        </a:rPr>
                        <a:t>10</a:t>
                      </a:r>
                    </a:p>
                    <a:p>
                      <a:pPr algn="ctr" fontAlgn="ctr"/>
                      <a:endParaRPr lang="ro-RO" sz="1400" b="1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</a:p>
                    <a:p>
                      <a:pPr algn="ctr" fontAlgn="ctr"/>
                      <a:r>
                        <a:rPr lang="ro-RO" sz="1400" b="1" u="none" strike="noStrike" dirty="0">
                          <a:effectLst/>
                        </a:rPr>
                        <a:t>330</a:t>
                      </a:r>
                      <a:endParaRPr lang="ro-RO" sz="1400" b="1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effectLst/>
                        </a:rPr>
                        <a:t>7</a:t>
                      </a:r>
                    </a:p>
                    <a:p>
                      <a:pPr algn="ctr" fontAlgn="ctr"/>
                      <a:r>
                        <a:rPr lang="ro-RO" sz="1400" b="1" u="none" strike="noStrike" dirty="0">
                          <a:effectLst/>
                        </a:rPr>
                        <a:t>33.790</a:t>
                      </a:r>
                      <a:endParaRPr lang="ro-RO" sz="1400" b="1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69972883"/>
                  </a:ext>
                </a:extLst>
              </a:tr>
              <a:tr h="522700">
                <a:tc>
                  <a:txBody>
                    <a:bodyPr/>
                    <a:lstStyle/>
                    <a:p>
                      <a:pPr algn="l" fontAlgn="ctr"/>
                      <a:r>
                        <a:rPr lang="ro-RO" sz="1400" u="none" strike="noStrike">
                          <a:effectLst/>
                        </a:rPr>
                        <a:t>M07  Sprijin pentru minorități</a:t>
                      </a:r>
                      <a:endParaRPr lang="ro-RO" sz="1400" b="0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 dirty="0">
                          <a:effectLst/>
                        </a:rPr>
                        <a:t>7.6</a:t>
                      </a:r>
                      <a:endParaRPr lang="ro-RO" sz="1400" b="0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 dirty="0">
                          <a:effectLst/>
                        </a:rPr>
                        <a:t>6B</a:t>
                      </a:r>
                      <a:endParaRPr lang="ro-RO" sz="1400" b="0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>
                          <a:effectLst/>
                        </a:rPr>
                        <a:t>p6</a:t>
                      </a:r>
                      <a:endParaRPr lang="ro-RO" sz="1400" b="0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292717"/>
                  </a:ext>
                </a:extLst>
              </a:tr>
              <a:tr h="442285">
                <a:tc>
                  <a:txBody>
                    <a:bodyPr/>
                    <a:lstStyle/>
                    <a:p>
                      <a:pPr algn="l" fontAlgn="ctr"/>
                      <a:r>
                        <a:rPr lang="ro-RO" sz="1400" u="none" strike="noStrike">
                          <a:effectLst/>
                        </a:rPr>
                        <a:t>M08 Infrastructură socială</a:t>
                      </a:r>
                      <a:endParaRPr lang="ro-RO" sz="1400" b="0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>
                          <a:effectLst/>
                        </a:rPr>
                        <a:t>7.2</a:t>
                      </a:r>
                      <a:endParaRPr lang="ro-RO" sz="1400" b="0" i="0" u="none" strike="noStrike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 dirty="0">
                          <a:effectLst/>
                        </a:rPr>
                        <a:t>6B</a:t>
                      </a:r>
                      <a:endParaRPr lang="ro-RO" sz="1400" b="0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u="none" strike="noStrike" dirty="0">
                          <a:effectLst/>
                        </a:rPr>
                        <a:t>p6</a:t>
                      </a:r>
                      <a:endParaRPr lang="ro-RO" sz="1400" b="0" i="0" u="none" strike="noStrike" dirty="0">
                        <a:solidFill>
                          <a:srgbClr val="40404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453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79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7">
            <a:extLst>
              <a:ext uri="{FF2B5EF4-FFF2-40B4-BE49-F238E27FC236}">
                <a16:creationId xmlns:a16="http://schemas.microsoft.com/office/drawing/2014/main" id="{50E31DE6-59E3-4908-B947-B6E602839AF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3F23D-3F8F-48EE-84C6-7A7A2051A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CD28576-65EE-4668-B4AD-EB8CB4DE2C13}"/>
              </a:ext>
            </a:extLst>
          </p:cNvPr>
          <p:cNvGrpSpPr>
            <a:grpSpLocks/>
          </p:cNvGrpSpPr>
          <p:nvPr/>
        </p:nvGrpSpPr>
        <p:grpSpPr bwMode="auto">
          <a:xfrm>
            <a:off x="1831974" y="126038"/>
            <a:ext cx="5748270" cy="930953"/>
            <a:chOff x="1070025" y="1060064"/>
            <a:chExt cx="54374" cy="10154"/>
          </a:xfrm>
        </p:grpSpPr>
        <p:pic>
          <p:nvPicPr>
            <p:cNvPr id="16" name="Picture 15" descr="Sigla_Uniunii_Europene_cu_text(1)">
              <a:extLst>
                <a:ext uri="{FF2B5EF4-FFF2-40B4-BE49-F238E27FC236}">
                  <a16:creationId xmlns:a16="http://schemas.microsoft.com/office/drawing/2014/main" id="{14ACDDF1-0901-48A4-A45D-EC70CE62C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Sigla_LEADER(1)">
              <a:extLst>
                <a:ext uri="{FF2B5EF4-FFF2-40B4-BE49-F238E27FC236}">
                  <a16:creationId xmlns:a16="http://schemas.microsoft.com/office/drawing/2014/main" id="{94453199-5BD9-4734-A75E-B374630BB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Siglă_AFIR(1)">
              <a:extLst>
                <a:ext uri="{FF2B5EF4-FFF2-40B4-BE49-F238E27FC236}">
                  <a16:creationId xmlns:a16="http://schemas.microsoft.com/office/drawing/2014/main" id="{EC6008F2-A84C-4C23-ADDB-4F347CD5B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SIGLA_GUVERNULUI_ROMÂNIEI">
              <a:extLst>
                <a:ext uri="{FF2B5EF4-FFF2-40B4-BE49-F238E27FC236}">
                  <a16:creationId xmlns:a16="http://schemas.microsoft.com/office/drawing/2014/main" id="{3542E8B3-6E4D-4D78-B31C-7A548736B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CasetăText 4">
            <a:extLst>
              <a:ext uri="{FF2B5EF4-FFF2-40B4-BE49-F238E27FC236}">
                <a16:creationId xmlns:a16="http://schemas.microsoft.com/office/drawing/2014/main" id="{5D6489EB-7E68-4001-AB3C-DFE428633B14}"/>
              </a:ext>
            </a:extLst>
          </p:cNvPr>
          <p:cNvSpPr txBox="1"/>
          <p:nvPr/>
        </p:nvSpPr>
        <p:spPr>
          <a:xfrm>
            <a:off x="2414317" y="3313369"/>
            <a:ext cx="718768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cs typeface="Times New Roman" panose="02020603050405020304" pitchFamily="18" charset="0"/>
              </a:rPr>
              <a:t>PROIECTE</a:t>
            </a:r>
            <a:r>
              <a:rPr lang="ro-RO" sz="2800" b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- BENEFICARI PUBLICI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5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8111A5A-21C1-4E0E-99AF-74963336E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1" y="66685"/>
            <a:ext cx="10615495" cy="67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6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398464" y="668953"/>
            <a:ext cx="11049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E748B0-9C79-4424-9C12-E28D9E710108}"/>
              </a:ext>
            </a:extLst>
          </p:cNvPr>
          <p:cNvGrpSpPr>
            <a:grpSpLocks/>
          </p:cNvGrpSpPr>
          <p:nvPr/>
        </p:nvGrpSpPr>
        <p:grpSpPr bwMode="auto">
          <a:xfrm>
            <a:off x="1831974" y="324821"/>
            <a:ext cx="5748270" cy="978205"/>
            <a:chOff x="1070025" y="1060064"/>
            <a:chExt cx="54374" cy="10154"/>
          </a:xfrm>
        </p:grpSpPr>
        <p:pic>
          <p:nvPicPr>
            <p:cNvPr id="7" name="Picture 6" descr="Sigla_Uniunii_Europene_cu_text(1)">
              <a:extLst>
                <a:ext uri="{FF2B5EF4-FFF2-40B4-BE49-F238E27FC236}">
                  <a16:creationId xmlns:a16="http://schemas.microsoft.com/office/drawing/2014/main" id="{A0C9027A-22CC-4858-82CE-94C72D017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Sigla_LEADER(1)">
              <a:extLst>
                <a:ext uri="{FF2B5EF4-FFF2-40B4-BE49-F238E27FC236}">
                  <a16:creationId xmlns:a16="http://schemas.microsoft.com/office/drawing/2014/main" id="{724F669A-102A-424D-8231-7F0A5F22A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Siglă_AFIR(1)">
              <a:extLst>
                <a:ext uri="{FF2B5EF4-FFF2-40B4-BE49-F238E27FC236}">
                  <a16:creationId xmlns:a16="http://schemas.microsoft.com/office/drawing/2014/main" id="{6EF56754-D370-466C-8A75-7EC1482BF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IGLA_GUVERNULUI_ROMÂNIEI">
              <a:extLst>
                <a:ext uri="{FF2B5EF4-FFF2-40B4-BE49-F238E27FC236}">
                  <a16:creationId xmlns:a16="http://schemas.microsoft.com/office/drawing/2014/main" id="{8C92ED6E-AE1C-4DAF-A4E5-86326546A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7">
            <a:extLst>
              <a:ext uri="{FF2B5EF4-FFF2-40B4-BE49-F238E27FC236}">
                <a16:creationId xmlns:a16="http://schemas.microsoft.com/office/drawing/2014/main" id="{1E022170-E9B1-4D49-A98B-96E912E5DBF1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6948D5-BA0F-40B1-939A-6B0E9B2BFD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90958E3-ADC6-43DB-9AA6-03AB1066EC6F}"/>
              </a:ext>
            </a:extLst>
          </p:cNvPr>
          <p:cNvSpPr/>
          <p:nvPr/>
        </p:nvSpPr>
        <p:spPr>
          <a:xfrm>
            <a:off x="398464" y="6478686"/>
            <a:ext cx="11558310" cy="29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8BCCBB-B273-4ED4-994B-6EA8FDA2E4D6}"/>
              </a:ext>
            </a:extLst>
          </p:cNvPr>
          <p:cNvSpPr/>
          <p:nvPr/>
        </p:nvSpPr>
        <p:spPr>
          <a:xfrm>
            <a:off x="2649677" y="2401761"/>
            <a:ext cx="73689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b="1" dirty="0">
                <a:ln/>
                <a:solidFill>
                  <a:schemeClr val="accent3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STRATEGIA DE DEZVOLTARE LOCALĂ A </a:t>
            </a:r>
            <a:r>
              <a:rPr lang="en-US" sz="3200" b="1" dirty="0">
                <a:ln/>
                <a:solidFill>
                  <a:schemeClr val="accent3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ASOCIAȚI</a:t>
            </a:r>
            <a:r>
              <a:rPr lang="ro-RO" sz="3200" b="1" dirty="0">
                <a:ln/>
                <a:solidFill>
                  <a:schemeClr val="accent3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EI </a:t>
            </a:r>
          </a:p>
          <a:p>
            <a:pPr algn="ctr"/>
            <a:r>
              <a:rPr lang="ro-RO" sz="3200" b="1" dirty="0">
                <a:ln/>
                <a:solidFill>
                  <a:schemeClr val="accent3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GRUPUL DE ACȚIUNE LOCALĂ </a:t>
            </a:r>
          </a:p>
          <a:p>
            <a:pPr algn="ctr"/>
            <a:r>
              <a:rPr lang="ro-RO" sz="3200" b="1" dirty="0">
                <a:ln/>
                <a:solidFill>
                  <a:schemeClr val="accent3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SIRET-MOLDOVA</a:t>
            </a:r>
            <a:endParaRPr lang="en-US" sz="3200" b="1" dirty="0">
              <a:ln/>
              <a:solidFill>
                <a:schemeClr val="accent3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9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6AA0BE-B90A-455A-918B-D266415A0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01" y="0"/>
            <a:ext cx="9696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80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D0A46-0C20-42FD-BAE9-C659FC57B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01" y="0"/>
            <a:ext cx="9696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66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B382C-F6EB-4705-95E7-4E8C630F1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01" y="0"/>
            <a:ext cx="9696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39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FA521-BCBB-4D49-8A8E-39B3D7C22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01" y="0"/>
            <a:ext cx="9696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14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07463-F600-45AC-9D09-19C76CE19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01" y="0"/>
            <a:ext cx="9696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09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0A5DD-FAC7-4FCB-98DD-DEC3F2CC8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01" y="0"/>
            <a:ext cx="9696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88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7">
            <a:extLst>
              <a:ext uri="{FF2B5EF4-FFF2-40B4-BE49-F238E27FC236}">
                <a16:creationId xmlns:a16="http://schemas.microsoft.com/office/drawing/2014/main" id="{50E31DE6-59E3-4908-B947-B6E602839AF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F5DB86A-E54F-4BAB-BF5C-ED8580A12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659696"/>
              </p:ext>
            </p:extLst>
          </p:nvPr>
        </p:nvGraphicFramePr>
        <p:xfrm>
          <a:off x="754112" y="3781563"/>
          <a:ext cx="11085117" cy="25073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2653">
                  <a:extLst>
                    <a:ext uri="{9D8B030D-6E8A-4147-A177-3AD203B41FA5}">
                      <a16:colId xmlns:a16="http://schemas.microsoft.com/office/drawing/2014/main" val="1640765616"/>
                    </a:ext>
                  </a:extLst>
                </a:gridCol>
                <a:gridCol w="3586362">
                  <a:extLst>
                    <a:ext uri="{9D8B030D-6E8A-4147-A177-3AD203B41FA5}">
                      <a16:colId xmlns:a16="http://schemas.microsoft.com/office/drawing/2014/main" val="4243975811"/>
                    </a:ext>
                  </a:extLst>
                </a:gridCol>
                <a:gridCol w="3260328">
                  <a:extLst>
                    <a:ext uri="{9D8B030D-6E8A-4147-A177-3AD203B41FA5}">
                      <a16:colId xmlns:a16="http://schemas.microsoft.com/office/drawing/2014/main" val="2835702117"/>
                    </a:ext>
                  </a:extLst>
                </a:gridCol>
                <a:gridCol w="2985774">
                  <a:extLst>
                    <a:ext uri="{9D8B030D-6E8A-4147-A177-3AD203B41FA5}">
                      <a16:colId xmlns:a16="http://schemas.microsoft.com/office/drawing/2014/main" val="818153484"/>
                    </a:ext>
                  </a:extLst>
                </a:gridCol>
              </a:tblGrid>
              <a:tr h="106898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Măsura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978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Denumire proiect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Valoarea publică alocata  pe sesiune</a:t>
                      </a:r>
                      <a:endParaRPr lang="en-GB" sz="1600" dirty="0">
                        <a:effectLst/>
                      </a:endParaRPr>
                    </a:p>
                    <a:p>
                      <a:pPr indent="2978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EURO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Valoarea publică alocata  pe proiect</a:t>
                      </a:r>
                      <a:endParaRPr lang="en-GB" sz="1600" dirty="0">
                        <a:effectLst/>
                      </a:endParaRPr>
                    </a:p>
                    <a:p>
                      <a:pPr indent="2978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EURO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39297922"/>
                  </a:ext>
                </a:extLst>
              </a:tr>
              <a:tr h="1438364">
                <a:tc>
                  <a:txBody>
                    <a:bodyPr/>
                    <a:lstStyle/>
                    <a:p>
                      <a:pPr indent="2038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M 01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9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Dezvoltare durabilă prin acțiuni informative pe teritoriu Gal SIRET-MOLDOVA</a:t>
                      </a:r>
                    </a:p>
                    <a:p>
                      <a:pPr indent="279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Prof. Cazacu Dan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13.929,20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13.928,64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7065133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172137A9-1F1E-45B0-9139-210F528B0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57" y="1274215"/>
            <a:ext cx="3679136" cy="2507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3F23D-3F8F-48EE-84C6-7A7A2051A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CD28576-65EE-4668-B4AD-EB8CB4DE2C13}"/>
              </a:ext>
            </a:extLst>
          </p:cNvPr>
          <p:cNvGrpSpPr>
            <a:grpSpLocks/>
          </p:cNvGrpSpPr>
          <p:nvPr/>
        </p:nvGrpSpPr>
        <p:grpSpPr bwMode="auto">
          <a:xfrm>
            <a:off x="1831974" y="126038"/>
            <a:ext cx="5748270" cy="930953"/>
            <a:chOff x="1070025" y="1060064"/>
            <a:chExt cx="54374" cy="10154"/>
          </a:xfrm>
        </p:grpSpPr>
        <p:pic>
          <p:nvPicPr>
            <p:cNvPr id="16" name="Picture 15" descr="Sigla_Uniunii_Europene_cu_text(1)">
              <a:extLst>
                <a:ext uri="{FF2B5EF4-FFF2-40B4-BE49-F238E27FC236}">
                  <a16:creationId xmlns:a16="http://schemas.microsoft.com/office/drawing/2014/main" id="{14ACDDF1-0901-48A4-A45D-EC70CE62C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Sigla_LEADER(1)">
              <a:extLst>
                <a:ext uri="{FF2B5EF4-FFF2-40B4-BE49-F238E27FC236}">
                  <a16:creationId xmlns:a16="http://schemas.microsoft.com/office/drawing/2014/main" id="{94453199-5BD9-4734-A75E-B374630BB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Siglă_AFIR(1)">
              <a:extLst>
                <a:ext uri="{FF2B5EF4-FFF2-40B4-BE49-F238E27FC236}">
                  <a16:creationId xmlns:a16="http://schemas.microsoft.com/office/drawing/2014/main" id="{EC6008F2-A84C-4C23-ADDB-4F347CD5B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SIGLA_GUVERNULUI_ROMÂNIEI">
              <a:extLst>
                <a:ext uri="{FF2B5EF4-FFF2-40B4-BE49-F238E27FC236}">
                  <a16:creationId xmlns:a16="http://schemas.microsoft.com/office/drawing/2014/main" id="{3542E8B3-6E4D-4D78-B31C-7A548736B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CasetăText 4">
            <a:extLst>
              <a:ext uri="{FF2B5EF4-FFF2-40B4-BE49-F238E27FC236}">
                <a16:creationId xmlns:a16="http://schemas.microsoft.com/office/drawing/2014/main" id="{5F4B6218-0994-442D-932D-5D115522F748}"/>
              </a:ext>
            </a:extLst>
          </p:cNvPr>
          <p:cNvSpPr txBox="1"/>
          <p:nvPr/>
        </p:nvSpPr>
        <p:spPr>
          <a:xfrm>
            <a:off x="4254817" y="2255025"/>
            <a:ext cx="7187688" cy="545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ro-RO" sz="2800" b="1" u="sng" dirty="0">
                <a:latin typeface="Arial" panose="020B0604020202020204" pitchFamily="34" charset="0"/>
                <a:cs typeface="Arial" panose="020B0604020202020204" pitchFamily="34" charset="0"/>
                <a:hlinkClick r:id="rId9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M01- </a:t>
            </a:r>
            <a:r>
              <a:rPr lang="ro-RO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Formare profesională și informare</a:t>
            </a:r>
          </a:p>
        </p:txBody>
      </p:sp>
    </p:spTree>
    <p:extLst>
      <p:ext uri="{BB962C8B-B14F-4D97-AF65-F5344CB8AC3E}">
        <p14:creationId xmlns:p14="http://schemas.microsoft.com/office/powerpoint/2010/main" val="1868570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E363A1-6E93-460F-B5BC-4AB464C5F537}"/>
              </a:ext>
            </a:extLst>
          </p:cNvPr>
          <p:cNvGrpSpPr>
            <a:grpSpLocks/>
          </p:cNvGrpSpPr>
          <p:nvPr/>
        </p:nvGrpSpPr>
        <p:grpSpPr bwMode="auto">
          <a:xfrm>
            <a:off x="347730" y="83681"/>
            <a:ext cx="7676717" cy="729463"/>
            <a:chOff x="1070025" y="1060064"/>
            <a:chExt cx="54374" cy="10154"/>
          </a:xfrm>
        </p:grpSpPr>
        <p:pic>
          <p:nvPicPr>
            <p:cNvPr id="5" name="Picture 4" descr="Sigla_Uniunii_Europene_cu_text(1)">
              <a:extLst>
                <a:ext uri="{FF2B5EF4-FFF2-40B4-BE49-F238E27FC236}">
                  <a16:creationId xmlns:a16="http://schemas.microsoft.com/office/drawing/2014/main" id="{F69F9BE6-D808-4F0B-AE41-B59C78560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Sigla_LEADER(1)">
              <a:extLst>
                <a:ext uri="{FF2B5EF4-FFF2-40B4-BE49-F238E27FC236}">
                  <a16:creationId xmlns:a16="http://schemas.microsoft.com/office/drawing/2014/main" id="{BFD65101-84B8-4152-989F-80DE70153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Siglă_AFIR(1)">
              <a:extLst>
                <a:ext uri="{FF2B5EF4-FFF2-40B4-BE49-F238E27FC236}">
                  <a16:creationId xmlns:a16="http://schemas.microsoft.com/office/drawing/2014/main" id="{254616B2-42F1-46D5-9F59-A3A3E79F1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SIGLA_GUVERNULUI_ROMÂNIEI">
              <a:extLst>
                <a:ext uri="{FF2B5EF4-FFF2-40B4-BE49-F238E27FC236}">
                  <a16:creationId xmlns:a16="http://schemas.microsoft.com/office/drawing/2014/main" id="{4EA7E8C0-0A5B-4369-9342-2ECC532F1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7">
            <a:extLst>
              <a:ext uri="{FF2B5EF4-FFF2-40B4-BE49-F238E27FC236}">
                <a16:creationId xmlns:a16="http://schemas.microsoft.com/office/drawing/2014/main" id="{50E31DE6-59E3-4908-B947-B6E602839AF8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0328970-A3EE-46A1-9319-5C5BF5644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682133"/>
              </p:ext>
            </p:extLst>
          </p:nvPr>
        </p:nvGraphicFramePr>
        <p:xfrm>
          <a:off x="279082" y="1901397"/>
          <a:ext cx="11625123" cy="485165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18347">
                  <a:extLst>
                    <a:ext uri="{9D8B030D-6E8A-4147-A177-3AD203B41FA5}">
                      <a16:colId xmlns:a16="http://schemas.microsoft.com/office/drawing/2014/main" val="60706948"/>
                    </a:ext>
                  </a:extLst>
                </a:gridCol>
                <a:gridCol w="7790221">
                  <a:extLst>
                    <a:ext uri="{9D8B030D-6E8A-4147-A177-3AD203B41FA5}">
                      <a16:colId xmlns:a16="http://schemas.microsoft.com/office/drawing/2014/main" val="1692388792"/>
                    </a:ext>
                  </a:extLst>
                </a:gridCol>
                <a:gridCol w="2716555">
                  <a:extLst>
                    <a:ext uri="{9D8B030D-6E8A-4147-A177-3AD203B41FA5}">
                      <a16:colId xmlns:a16="http://schemas.microsoft.com/office/drawing/2014/main" val="1706274252"/>
                    </a:ext>
                  </a:extLst>
                </a:gridCol>
              </a:tblGrid>
              <a:tr h="370840">
                <a:tc rowSpan="8">
                  <a:txBody>
                    <a:bodyPr/>
                    <a:lstStyle/>
                    <a:p>
                      <a:pPr indent="2038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M 02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INSTALAREA TÂNĂRULUI FERMIER </a:t>
                      </a:r>
                      <a:r>
                        <a:rPr lang="ro-RO" sz="1300" b="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EȘANU MARIUS </a:t>
                      </a:r>
                      <a:r>
                        <a:rPr lang="ro-RO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ÎNTREPRINDERE INDIVIDUALĂ.</a:t>
                      </a:r>
                      <a:endParaRPr lang="en-GB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40.000,00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88715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SPRIJINIREA TÂNĂRULUI FERMIER </a:t>
                      </a:r>
                      <a:r>
                        <a:rPr lang="ro-RO" sz="13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VIERU FĂNEL </a:t>
                      </a:r>
                      <a:r>
                        <a:rPr lang="ro-RO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ÎNTREPRINDERE INDIVIDUALĂ</a:t>
                      </a:r>
                      <a:endParaRPr lang="en-GB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40.000,00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49749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DEZVOLTAREA EXPLOATAȚIEI AGRICOLE A DEBUTANTULUI-FERMIER ÎI </a:t>
                      </a:r>
                      <a:r>
                        <a:rPr lang="ro-RO" sz="13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DUMITRAȘCU IONUȚ </a:t>
                      </a:r>
                      <a:r>
                        <a:rPr lang="ro-RO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 COMUNA COTNARI, SAT LUPĂRIA, JUDEȚUL IAȘI</a:t>
                      </a:r>
                      <a:endParaRPr lang="en-GB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40.000,00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5734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DEZVOLTAREA EXPLOATAȚIEI AGRICOLE A DEBUTANTULUI-FERMIER ÎI </a:t>
                      </a:r>
                      <a:r>
                        <a:rPr lang="ro-RO" sz="13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APOSTOL C.DUMITRU </a:t>
                      </a:r>
                      <a:r>
                        <a:rPr lang="ro-RO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 COMUNA COTNARI, SAT LUPĂRIA, JUDEȚUL IAȘI</a:t>
                      </a:r>
                      <a:endParaRPr lang="en-GB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40.000,00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41509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SPRIJIN PENTRU EXPLOATAȚIA </a:t>
                      </a:r>
                      <a:r>
                        <a:rPr lang="ro-RO" sz="13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ROIBU V M IOANA </a:t>
                      </a:r>
                      <a:r>
                        <a:rPr lang="ro-RO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ÎNTREPRINDERE INDIVIDUALĂ</a:t>
                      </a:r>
                      <a:endParaRPr lang="en-GB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40.000,00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34313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INSTALAREA TÂNĂRULUI FERMIER I.I. </a:t>
                      </a:r>
                      <a:r>
                        <a:rPr lang="ro-RO" sz="13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CIMBRU VLAD-ALEXANDRU</a:t>
                      </a:r>
                      <a:endParaRPr lang="en-GB" sz="1300" b="0" u="sng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40.000,00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1128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MODERNIZARE FERMĂ LEGUMICOLĂ, SAT TOPILE, COMUNA VALEA SEACĂ JUD. IAȘI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3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POPOAEA ALEXANDRU</a:t>
                      </a:r>
                      <a:endParaRPr lang="en-GB" sz="1300" b="0" u="sng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40.000,00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33152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MODERNIZARE FERMĂ APICOLĂ SAT TODIREȘTI, COMUNA TODIREȘTI, JUD. IAȘI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300" b="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BÎRÎIAC SORIN</a:t>
                      </a:r>
                      <a:endParaRPr lang="en-GB" sz="1300" b="0" u="sng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40.000,00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94787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264C8D7-4694-4749-B378-540BE4D37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634764"/>
              </p:ext>
            </p:extLst>
          </p:nvPr>
        </p:nvGraphicFramePr>
        <p:xfrm>
          <a:off x="279082" y="1549637"/>
          <a:ext cx="11625124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1879">
                  <a:extLst>
                    <a:ext uri="{9D8B030D-6E8A-4147-A177-3AD203B41FA5}">
                      <a16:colId xmlns:a16="http://schemas.microsoft.com/office/drawing/2014/main" val="825747027"/>
                    </a:ext>
                  </a:extLst>
                </a:gridCol>
                <a:gridCol w="7758113">
                  <a:extLst>
                    <a:ext uri="{9D8B030D-6E8A-4147-A177-3AD203B41FA5}">
                      <a16:colId xmlns:a16="http://schemas.microsoft.com/office/drawing/2014/main" val="206784037"/>
                    </a:ext>
                  </a:extLst>
                </a:gridCol>
                <a:gridCol w="2745132">
                  <a:extLst>
                    <a:ext uri="{9D8B030D-6E8A-4147-A177-3AD203B41FA5}">
                      <a16:colId xmlns:a16="http://schemas.microsoft.com/office/drawing/2014/main" val="638542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Măsura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Denumirea proiectului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Valoare alocată pe proiect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668976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1A1C22E-C4AB-4590-93DA-B569040F17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sp>
        <p:nvSpPr>
          <p:cNvPr id="12" name="CasetăText 4">
            <a:extLst>
              <a:ext uri="{FF2B5EF4-FFF2-40B4-BE49-F238E27FC236}">
                <a16:creationId xmlns:a16="http://schemas.microsoft.com/office/drawing/2014/main" id="{A53484D4-65B4-4B04-AF93-10F635179E56}"/>
              </a:ext>
            </a:extLst>
          </p:cNvPr>
          <p:cNvSpPr txBox="1"/>
          <p:nvPr/>
        </p:nvSpPr>
        <p:spPr>
          <a:xfrm>
            <a:off x="2417009" y="924480"/>
            <a:ext cx="7187688" cy="545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defTabSz="457200">
              <a:lnSpc>
                <a:spcPct val="115000"/>
              </a:lnSpc>
              <a:defRPr/>
            </a:pPr>
            <a:r>
              <a:rPr lang="ro-R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M02 Investiții pentru debutanți-fermieri</a:t>
            </a:r>
            <a:endParaRPr lang="ro-R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52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E363A1-6E93-460F-B5BC-4AB464C5F537}"/>
              </a:ext>
            </a:extLst>
          </p:cNvPr>
          <p:cNvGrpSpPr>
            <a:grpSpLocks/>
          </p:cNvGrpSpPr>
          <p:nvPr/>
        </p:nvGrpSpPr>
        <p:grpSpPr bwMode="auto">
          <a:xfrm>
            <a:off x="347730" y="83681"/>
            <a:ext cx="7676717" cy="729463"/>
            <a:chOff x="1070025" y="1060064"/>
            <a:chExt cx="54374" cy="10154"/>
          </a:xfrm>
        </p:grpSpPr>
        <p:pic>
          <p:nvPicPr>
            <p:cNvPr id="5" name="Picture 4" descr="Sigla_Uniunii_Europene_cu_text(1)">
              <a:extLst>
                <a:ext uri="{FF2B5EF4-FFF2-40B4-BE49-F238E27FC236}">
                  <a16:creationId xmlns:a16="http://schemas.microsoft.com/office/drawing/2014/main" id="{F69F9BE6-D808-4F0B-AE41-B59C78560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Sigla_LEADER(1)">
              <a:extLst>
                <a:ext uri="{FF2B5EF4-FFF2-40B4-BE49-F238E27FC236}">
                  <a16:creationId xmlns:a16="http://schemas.microsoft.com/office/drawing/2014/main" id="{BFD65101-84B8-4152-989F-80DE70153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Siglă_AFIR(1)">
              <a:extLst>
                <a:ext uri="{FF2B5EF4-FFF2-40B4-BE49-F238E27FC236}">
                  <a16:creationId xmlns:a16="http://schemas.microsoft.com/office/drawing/2014/main" id="{254616B2-42F1-46D5-9F59-A3A3E79F1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SIGLA_GUVERNULUI_ROMÂNIEI">
              <a:extLst>
                <a:ext uri="{FF2B5EF4-FFF2-40B4-BE49-F238E27FC236}">
                  <a16:creationId xmlns:a16="http://schemas.microsoft.com/office/drawing/2014/main" id="{4EA7E8C0-0A5B-4369-9342-2ECC532F1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7">
            <a:extLst>
              <a:ext uri="{FF2B5EF4-FFF2-40B4-BE49-F238E27FC236}">
                <a16:creationId xmlns:a16="http://schemas.microsoft.com/office/drawing/2014/main" id="{50E31DE6-59E3-4908-B947-B6E602839AF8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5506D8B-71C6-44AA-B83E-1557F0773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659859"/>
              </p:ext>
            </p:extLst>
          </p:nvPr>
        </p:nvGraphicFramePr>
        <p:xfrm>
          <a:off x="484322" y="4074256"/>
          <a:ext cx="10929937" cy="26787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4179">
                  <a:extLst>
                    <a:ext uri="{9D8B030D-6E8A-4147-A177-3AD203B41FA5}">
                      <a16:colId xmlns:a16="http://schemas.microsoft.com/office/drawing/2014/main" val="1640765616"/>
                    </a:ext>
                  </a:extLst>
                </a:gridCol>
                <a:gridCol w="3715843">
                  <a:extLst>
                    <a:ext uri="{9D8B030D-6E8A-4147-A177-3AD203B41FA5}">
                      <a16:colId xmlns:a16="http://schemas.microsoft.com/office/drawing/2014/main" val="4243975811"/>
                    </a:ext>
                  </a:extLst>
                </a:gridCol>
                <a:gridCol w="3117584">
                  <a:extLst>
                    <a:ext uri="{9D8B030D-6E8A-4147-A177-3AD203B41FA5}">
                      <a16:colId xmlns:a16="http://schemas.microsoft.com/office/drawing/2014/main" val="2835702117"/>
                    </a:ext>
                  </a:extLst>
                </a:gridCol>
                <a:gridCol w="2722331">
                  <a:extLst>
                    <a:ext uri="{9D8B030D-6E8A-4147-A177-3AD203B41FA5}">
                      <a16:colId xmlns:a16="http://schemas.microsoft.com/office/drawing/2014/main" val="818153484"/>
                    </a:ext>
                  </a:extLst>
                </a:gridCol>
              </a:tblGrid>
              <a:tr h="114207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Măsura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978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Denumire proiect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Valoarea publică alocata  pe sesiune</a:t>
                      </a:r>
                      <a:endParaRPr lang="en-GB" sz="1600" dirty="0">
                        <a:effectLst/>
                      </a:endParaRPr>
                    </a:p>
                    <a:p>
                      <a:pPr indent="2978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EURO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Valoarea publică alocata  pe proiect</a:t>
                      </a:r>
                      <a:endParaRPr lang="en-GB" sz="1600" dirty="0">
                        <a:effectLst/>
                      </a:endParaRPr>
                    </a:p>
                    <a:p>
                      <a:pPr indent="2978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EURO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39297922"/>
                  </a:ext>
                </a:extLst>
              </a:tr>
              <a:tr h="15367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 03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Construire cantar basculă, platformă betonata, imprejmuire și racord utilități.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Ungureanu V Maria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50.285,00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50.285,00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7065133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0F60AC0-5A46-4313-8A1E-B571398508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322" y="954482"/>
            <a:ext cx="3782249" cy="3300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C21120-413F-42DE-B358-6F773474DA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sp>
        <p:nvSpPr>
          <p:cNvPr id="14" name="CasetăText 4">
            <a:extLst>
              <a:ext uri="{FF2B5EF4-FFF2-40B4-BE49-F238E27FC236}">
                <a16:creationId xmlns:a16="http://schemas.microsoft.com/office/drawing/2014/main" id="{DBD58601-6436-4C4E-B331-408D787A456E}"/>
              </a:ext>
            </a:extLst>
          </p:cNvPr>
          <p:cNvSpPr txBox="1"/>
          <p:nvPr/>
        </p:nvSpPr>
        <p:spPr>
          <a:xfrm>
            <a:off x="4519990" y="2045112"/>
            <a:ext cx="7187688" cy="5595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defTabSz="457200">
              <a:lnSpc>
                <a:spcPct val="115000"/>
              </a:lnSpc>
              <a:defRPr/>
            </a:pPr>
            <a:r>
              <a:rPr lang="ro-RO" sz="2800" b="1" dirty="0">
                <a:solidFill>
                  <a:schemeClr val="bg1"/>
                </a:solidFill>
                <a:latin typeface="Palatino Linotype" panose="02040502050505030304" pitchFamily="18" charset="0"/>
                <a:hlinkClick r:id="rId9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M03 Investiții pentru exploatații agricole</a:t>
            </a:r>
            <a:endParaRPr lang="ro-RO" sz="2800" b="1" dirty="0">
              <a:solidFill>
                <a:schemeClr val="bg1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828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E363A1-6E93-460F-B5BC-4AB464C5F537}"/>
              </a:ext>
            </a:extLst>
          </p:cNvPr>
          <p:cNvGrpSpPr>
            <a:grpSpLocks/>
          </p:cNvGrpSpPr>
          <p:nvPr/>
        </p:nvGrpSpPr>
        <p:grpSpPr bwMode="auto">
          <a:xfrm>
            <a:off x="347730" y="83681"/>
            <a:ext cx="7676717" cy="729463"/>
            <a:chOff x="1070025" y="1060064"/>
            <a:chExt cx="54374" cy="10154"/>
          </a:xfrm>
        </p:grpSpPr>
        <p:pic>
          <p:nvPicPr>
            <p:cNvPr id="5" name="Picture 4" descr="Sigla_Uniunii_Europene_cu_text(1)">
              <a:extLst>
                <a:ext uri="{FF2B5EF4-FFF2-40B4-BE49-F238E27FC236}">
                  <a16:creationId xmlns:a16="http://schemas.microsoft.com/office/drawing/2014/main" id="{F69F9BE6-D808-4F0B-AE41-B59C78560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Sigla_LEADER(1)">
              <a:extLst>
                <a:ext uri="{FF2B5EF4-FFF2-40B4-BE49-F238E27FC236}">
                  <a16:creationId xmlns:a16="http://schemas.microsoft.com/office/drawing/2014/main" id="{BFD65101-84B8-4152-989F-80DE70153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Siglă_AFIR(1)">
              <a:extLst>
                <a:ext uri="{FF2B5EF4-FFF2-40B4-BE49-F238E27FC236}">
                  <a16:creationId xmlns:a16="http://schemas.microsoft.com/office/drawing/2014/main" id="{254616B2-42F1-46D5-9F59-A3A3E79F1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SIGLA_GUVERNULUI_ROMÂNIEI">
              <a:extLst>
                <a:ext uri="{FF2B5EF4-FFF2-40B4-BE49-F238E27FC236}">
                  <a16:creationId xmlns:a16="http://schemas.microsoft.com/office/drawing/2014/main" id="{4EA7E8C0-0A5B-4369-9342-2ECC532F1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7">
            <a:extLst>
              <a:ext uri="{FF2B5EF4-FFF2-40B4-BE49-F238E27FC236}">
                <a16:creationId xmlns:a16="http://schemas.microsoft.com/office/drawing/2014/main" id="{50E31DE6-59E3-4908-B947-B6E602839AF8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tăText 6">
            <a:extLst>
              <a:ext uri="{FF2B5EF4-FFF2-40B4-BE49-F238E27FC236}">
                <a16:creationId xmlns:a16="http://schemas.microsoft.com/office/drawing/2014/main" id="{ECB9A498-2851-48F4-972D-F0D3092B2238}"/>
              </a:ext>
            </a:extLst>
          </p:cNvPr>
          <p:cNvSpPr txBox="1"/>
          <p:nvPr/>
        </p:nvSpPr>
        <p:spPr>
          <a:xfrm>
            <a:off x="732500" y="1033607"/>
            <a:ext cx="9671540" cy="1055097"/>
          </a:xfrm>
          <a:prstGeom prst="rect">
            <a:avLst/>
          </a:prstGeom>
          <a:gradFill flip="none" rotWithShape="1">
            <a:gsLst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 pitchFamily="18" charset="0"/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M04 Sprijin pentru debutanți in </a:t>
            </a:r>
            <a:endParaRPr kumimoji="0" lang="ro-RO" sz="28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anose="02040502050505030304" pitchFamily="18" charset="0"/>
              <a:hlinkClick r:id="rId7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800" b="1" u="sng" dirty="0">
                <a:solidFill>
                  <a:schemeClr val="bg1"/>
                </a:solidFill>
                <a:latin typeface="Palatino Linotype" panose="02040502050505030304" pitchFamily="18" charset="0"/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                         </a:t>
            </a:r>
            <a:r>
              <a:rPr kumimoji="0" lang="it-IT" sz="2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 pitchFamily="18" charset="0"/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activități non-agricole noi</a:t>
            </a:r>
            <a:endParaRPr kumimoji="0" lang="it-IT" sz="28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BE94BFC-5076-4039-AE81-4B38A076A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059648"/>
              </p:ext>
            </p:extLst>
          </p:nvPr>
        </p:nvGraphicFramePr>
        <p:xfrm>
          <a:off x="491795" y="2575849"/>
          <a:ext cx="10656635" cy="338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1180">
                  <a:extLst>
                    <a:ext uri="{9D8B030D-6E8A-4147-A177-3AD203B41FA5}">
                      <a16:colId xmlns:a16="http://schemas.microsoft.com/office/drawing/2014/main" val="1211389726"/>
                    </a:ext>
                  </a:extLst>
                </a:gridCol>
                <a:gridCol w="4323699">
                  <a:extLst>
                    <a:ext uri="{9D8B030D-6E8A-4147-A177-3AD203B41FA5}">
                      <a16:colId xmlns:a16="http://schemas.microsoft.com/office/drawing/2014/main" val="3313568634"/>
                    </a:ext>
                  </a:extLst>
                </a:gridCol>
                <a:gridCol w="2579510">
                  <a:extLst>
                    <a:ext uri="{9D8B030D-6E8A-4147-A177-3AD203B41FA5}">
                      <a16:colId xmlns:a16="http://schemas.microsoft.com/office/drawing/2014/main" val="3759075004"/>
                    </a:ext>
                  </a:extLst>
                </a:gridCol>
                <a:gridCol w="2772246">
                  <a:extLst>
                    <a:ext uri="{9D8B030D-6E8A-4147-A177-3AD203B41FA5}">
                      <a16:colId xmlns:a16="http://schemas.microsoft.com/office/drawing/2014/main" val="2587104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Măsura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978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Denumire proiect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Valoarea publică alocata  pe sesiune</a:t>
                      </a:r>
                      <a:endParaRPr lang="en-GB" sz="1400" dirty="0">
                        <a:effectLst/>
                      </a:endParaRPr>
                    </a:p>
                    <a:p>
                      <a:pPr indent="2978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EURO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Valoarea publică alocata  pe proiect</a:t>
                      </a:r>
                      <a:endParaRPr lang="en-GB" sz="1400" dirty="0">
                        <a:effectLst/>
                      </a:endParaRPr>
                    </a:p>
                    <a:p>
                      <a:pPr indent="2978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EURO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1446967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indent="2038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04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Înființare atelier de instalațiii sanitare în sat Boldești, comuna Hărmănești, jud. Iași-GLODEANU CONSTANTIN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o-RO" dirty="0"/>
                        <a:t>150.000,00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50.000,00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95270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Dezvoltarea firmei în sectorul </a:t>
                      </a:r>
                      <a:r>
                        <a:rPr lang="ro-RO" sz="1400" dirty="0" err="1">
                          <a:effectLst/>
                        </a:rPr>
                        <a:t>nonagricol</a:t>
                      </a:r>
                      <a:r>
                        <a:rPr lang="ro-RO" sz="1400" dirty="0">
                          <a:effectLst/>
                        </a:rPr>
                        <a:t> prin achiziționarea de echipamente necesare fabricării de peleți în sat Todirești, com. Todirești- GÂRBEA GABRIEL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50.000,00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31222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Demarare activități non-agricole în cadrul firmei  prin achiziționarea de echipamente specifice de fabricare peleți în sat Todirești, jud. Iași. IFTIMIA IONUT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50.000,00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3716958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CD302B7-ECBD-40F3-90F9-50165AF8B0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795" y="6201340"/>
            <a:ext cx="5546725" cy="9199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7C3BF9-C222-4B3C-8F9B-5E90F426AF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8520" y="6201341"/>
            <a:ext cx="5555747" cy="9199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E98566-E598-4880-BA58-0A2196B483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5768" y="912953"/>
            <a:ext cx="3472815" cy="173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4553E-4033-4405-BD56-1D37A3F80E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3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398464" y="668953"/>
            <a:ext cx="11049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E748B0-9C79-4424-9C12-E28D9E710108}"/>
              </a:ext>
            </a:extLst>
          </p:cNvPr>
          <p:cNvGrpSpPr>
            <a:grpSpLocks/>
          </p:cNvGrpSpPr>
          <p:nvPr/>
        </p:nvGrpSpPr>
        <p:grpSpPr bwMode="auto">
          <a:xfrm>
            <a:off x="1831974" y="324821"/>
            <a:ext cx="5748270" cy="978205"/>
            <a:chOff x="1070025" y="1060064"/>
            <a:chExt cx="54374" cy="10154"/>
          </a:xfrm>
        </p:grpSpPr>
        <p:pic>
          <p:nvPicPr>
            <p:cNvPr id="7" name="Picture 6" descr="Sigla_Uniunii_Europene_cu_text(1)">
              <a:extLst>
                <a:ext uri="{FF2B5EF4-FFF2-40B4-BE49-F238E27FC236}">
                  <a16:creationId xmlns:a16="http://schemas.microsoft.com/office/drawing/2014/main" id="{A0C9027A-22CC-4858-82CE-94C72D017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Sigla_LEADER(1)">
              <a:extLst>
                <a:ext uri="{FF2B5EF4-FFF2-40B4-BE49-F238E27FC236}">
                  <a16:creationId xmlns:a16="http://schemas.microsoft.com/office/drawing/2014/main" id="{724F669A-102A-424D-8231-7F0A5F22A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Siglă_AFIR(1)">
              <a:extLst>
                <a:ext uri="{FF2B5EF4-FFF2-40B4-BE49-F238E27FC236}">
                  <a16:creationId xmlns:a16="http://schemas.microsoft.com/office/drawing/2014/main" id="{6EF56754-D370-466C-8A75-7EC1482BF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IGLA_GUVERNULUI_ROMÂNIEI">
              <a:extLst>
                <a:ext uri="{FF2B5EF4-FFF2-40B4-BE49-F238E27FC236}">
                  <a16:creationId xmlns:a16="http://schemas.microsoft.com/office/drawing/2014/main" id="{8C92ED6E-AE1C-4DAF-A4E5-86326546A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7">
            <a:extLst>
              <a:ext uri="{FF2B5EF4-FFF2-40B4-BE49-F238E27FC236}">
                <a16:creationId xmlns:a16="http://schemas.microsoft.com/office/drawing/2014/main" id="{1E022170-E9B1-4D49-A98B-96E912E5DBF1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6948D5-BA0F-40B1-939A-6B0E9B2BFD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7D792B-7E29-4F8A-8367-0DF2CB83B6D5}"/>
              </a:ext>
            </a:extLst>
          </p:cNvPr>
          <p:cNvSpPr txBox="1"/>
          <p:nvPr/>
        </p:nvSpPr>
        <p:spPr>
          <a:xfrm>
            <a:off x="1007165" y="1488780"/>
            <a:ext cx="104402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  <a:p>
            <a:endParaRPr lang="ro-RO" dirty="0"/>
          </a:p>
          <a:p>
            <a:pPr fontAlgn="base"/>
            <a:r>
              <a:rPr lang="ro-RO" dirty="0"/>
              <a:t>Organizarea și funcționarea GAL- OG 26/2000 cu privire la asociații și fundații.</a:t>
            </a:r>
          </a:p>
          <a:p>
            <a:pPr fontAlgn="base"/>
            <a:endParaRPr lang="ro-RO" dirty="0"/>
          </a:p>
          <a:p>
            <a:pPr fontAlgn="base"/>
            <a:r>
              <a:rPr lang="ro-RO" dirty="0"/>
              <a:t>Referințe legislative:</a:t>
            </a:r>
          </a:p>
          <a:p>
            <a:r>
              <a:rPr lang="ro-RO" b="1" dirty="0" err="1"/>
              <a:t>Legislaţia</a:t>
            </a:r>
            <a:r>
              <a:rPr lang="ro-RO" b="1" dirty="0"/>
              <a:t> europeană:</a:t>
            </a:r>
            <a:endParaRPr lang="ro-R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dirty="0"/>
              <a:t>Regulamentul (UE) nr. 1303/2013 al Parlamentului European</a:t>
            </a:r>
            <a:r>
              <a:rPr lang="ro-RO" b="1" dirty="0"/>
              <a:t> </a:t>
            </a:r>
            <a:r>
              <a:rPr lang="ro-RO" dirty="0" err="1"/>
              <a:t>şi</a:t>
            </a:r>
            <a:r>
              <a:rPr lang="ro-RO" b="1" dirty="0"/>
              <a:t> </a:t>
            </a:r>
            <a:r>
              <a:rPr lang="ro-RO" dirty="0"/>
              <a:t>al Consiliului Uniunii Europene din 17 decembrie 2013 de stabilire a unor </a:t>
            </a:r>
            <a:r>
              <a:rPr lang="ro-RO" dirty="0" err="1"/>
              <a:t>dispoziţii</a:t>
            </a:r>
            <a:r>
              <a:rPr lang="ro-RO" dirty="0"/>
              <a:t> comune privind FEDER, FSE, FEADR, Fondul de coeziune (...)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dirty="0"/>
              <a:t>Regulamentul (UE) nr. 1305/2013 al Parlamentului European</a:t>
            </a:r>
            <a:r>
              <a:rPr lang="ro-RO" b="1" dirty="0"/>
              <a:t> </a:t>
            </a:r>
            <a:r>
              <a:rPr lang="ro-RO" dirty="0" err="1"/>
              <a:t>şi</a:t>
            </a:r>
            <a:r>
              <a:rPr lang="ro-RO" b="1" dirty="0"/>
              <a:t> </a:t>
            </a:r>
            <a:r>
              <a:rPr lang="ro-RO" dirty="0"/>
              <a:t>al Consiliului Uniunii Europene din 17 decembrie 2013 privind sprijinul pentru dezvoltare rurală acordat din Fondul european agricol pentru dezvoltare rurală (FEADR) </a:t>
            </a:r>
            <a:r>
              <a:rPr lang="ro-RO" dirty="0" err="1"/>
              <a:t>şi</a:t>
            </a:r>
            <a:r>
              <a:rPr lang="ro-RO" dirty="0"/>
              <a:t> de abrogare a Regulamentului (CE) nr. 1698/2005 al Consiliului, cu modificările și completările ulterioare;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dirty="0"/>
              <a:t>Regulamentul (UE) nr. 1407/2013 al Comisiei Europene din 18 decembrie 2013 privind aplicarea articolelor 107 </a:t>
            </a:r>
            <a:r>
              <a:rPr lang="ro-RO" dirty="0" err="1"/>
              <a:t>şi</a:t>
            </a:r>
            <a:r>
              <a:rPr lang="ro-RO" dirty="0"/>
              <a:t> 108 din Tratatul privind </a:t>
            </a:r>
            <a:r>
              <a:rPr lang="ro-RO" dirty="0" err="1"/>
              <a:t>funcţionarea</a:t>
            </a:r>
            <a:r>
              <a:rPr lang="ro-RO" dirty="0"/>
              <a:t> Uniunii Europene ajutoarelor de </a:t>
            </a:r>
            <a:r>
              <a:rPr lang="ro-RO" dirty="0" err="1"/>
              <a:t>minimis</a:t>
            </a:r>
            <a:r>
              <a:rPr lang="ro-RO" dirty="0"/>
              <a:t>, cu modificările și completările ulterioare;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dirty="0"/>
              <a:t>Regulamentele privind normele de punere în aplicare a regulamentelor  (208 si 215/ 2014)</a:t>
            </a:r>
          </a:p>
          <a:p>
            <a:endParaRPr lang="ro-RO" dirty="0"/>
          </a:p>
          <a:p>
            <a:r>
              <a:rPr lang="ro-RO" dirty="0"/>
              <a:t>	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C7378AC-9660-4FE8-A7B4-AF7250AB742A}"/>
              </a:ext>
            </a:extLst>
          </p:cNvPr>
          <p:cNvSpPr txBox="1">
            <a:spLocks/>
          </p:cNvSpPr>
          <p:nvPr/>
        </p:nvSpPr>
        <p:spPr>
          <a:xfrm>
            <a:off x="1941152" y="1426162"/>
            <a:ext cx="7584846" cy="41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o-RO"/>
            </a:defPPr>
            <a:lvl1pPr algn="ctr">
              <a:defRPr sz="2800">
                <a:latin typeface="Trebuchet MS" panose="020B0603020202020204" pitchFamily="34" charset="0"/>
              </a:defRPr>
            </a:lvl1pPr>
          </a:lstStyle>
          <a:p>
            <a:r>
              <a:rPr lang="ro-RO" dirty="0"/>
              <a:t>FUNCȚIONARE GAL SI IMPLEMENTARE SDL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958E3-ADC6-43DB-9AA6-03AB1066EC6F}"/>
              </a:ext>
            </a:extLst>
          </p:cNvPr>
          <p:cNvSpPr/>
          <p:nvPr/>
        </p:nvSpPr>
        <p:spPr>
          <a:xfrm>
            <a:off x="398464" y="6478686"/>
            <a:ext cx="11558310" cy="29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43147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E363A1-6E93-460F-B5BC-4AB464C5F537}"/>
              </a:ext>
            </a:extLst>
          </p:cNvPr>
          <p:cNvGrpSpPr>
            <a:grpSpLocks/>
          </p:cNvGrpSpPr>
          <p:nvPr/>
        </p:nvGrpSpPr>
        <p:grpSpPr bwMode="auto">
          <a:xfrm>
            <a:off x="347730" y="83681"/>
            <a:ext cx="7676717" cy="729463"/>
            <a:chOff x="1070025" y="1060064"/>
            <a:chExt cx="54374" cy="10154"/>
          </a:xfrm>
        </p:grpSpPr>
        <p:pic>
          <p:nvPicPr>
            <p:cNvPr id="5" name="Picture 4" descr="Sigla_Uniunii_Europene_cu_text(1)">
              <a:extLst>
                <a:ext uri="{FF2B5EF4-FFF2-40B4-BE49-F238E27FC236}">
                  <a16:creationId xmlns:a16="http://schemas.microsoft.com/office/drawing/2014/main" id="{F69F9BE6-D808-4F0B-AE41-B59C78560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Sigla_LEADER(1)">
              <a:extLst>
                <a:ext uri="{FF2B5EF4-FFF2-40B4-BE49-F238E27FC236}">
                  <a16:creationId xmlns:a16="http://schemas.microsoft.com/office/drawing/2014/main" id="{BFD65101-84B8-4152-989F-80DE70153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Siglă_AFIR(1)">
              <a:extLst>
                <a:ext uri="{FF2B5EF4-FFF2-40B4-BE49-F238E27FC236}">
                  <a16:creationId xmlns:a16="http://schemas.microsoft.com/office/drawing/2014/main" id="{254616B2-42F1-46D5-9F59-A3A3E79F1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SIGLA_GUVERNULUI_ROMÂNIEI">
              <a:extLst>
                <a:ext uri="{FF2B5EF4-FFF2-40B4-BE49-F238E27FC236}">
                  <a16:creationId xmlns:a16="http://schemas.microsoft.com/office/drawing/2014/main" id="{4EA7E8C0-0A5B-4369-9342-2ECC532F1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7">
            <a:extLst>
              <a:ext uri="{FF2B5EF4-FFF2-40B4-BE49-F238E27FC236}">
                <a16:creationId xmlns:a16="http://schemas.microsoft.com/office/drawing/2014/main" id="{50E31DE6-59E3-4908-B947-B6E602839AF8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D737568-5974-4766-933E-A2F074865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951109"/>
              </p:ext>
            </p:extLst>
          </p:nvPr>
        </p:nvGraphicFramePr>
        <p:xfrm>
          <a:off x="828039" y="3910490"/>
          <a:ext cx="10282011" cy="28638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82420">
                  <a:extLst>
                    <a:ext uri="{9D8B030D-6E8A-4147-A177-3AD203B41FA5}">
                      <a16:colId xmlns:a16="http://schemas.microsoft.com/office/drawing/2014/main" val="1611986325"/>
                    </a:ext>
                  </a:extLst>
                </a:gridCol>
                <a:gridCol w="3467277">
                  <a:extLst>
                    <a:ext uri="{9D8B030D-6E8A-4147-A177-3AD203B41FA5}">
                      <a16:colId xmlns:a16="http://schemas.microsoft.com/office/drawing/2014/main" val="1213413294"/>
                    </a:ext>
                  </a:extLst>
                </a:gridCol>
                <a:gridCol w="2746728">
                  <a:extLst>
                    <a:ext uri="{9D8B030D-6E8A-4147-A177-3AD203B41FA5}">
                      <a16:colId xmlns:a16="http://schemas.microsoft.com/office/drawing/2014/main" val="1852793119"/>
                    </a:ext>
                  </a:extLst>
                </a:gridCol>
                <a:gridCol w="2685586">
                  <a:extLst>
                    <a:ext uri="{9D8B030D-6E8A-4147-A177-3AD203B41FA5}">
                      <a16:colId xmlns:a16="http://schemas.microsoft.com/office/drawing/2014/main" val="2911235889"/>
                    </a:ext>
                  </a:extLst>
                </a:gridCol>
              </a:tblGrid>
              <a:tr h="973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Măsura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978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Denumire proiect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Valoarea publică alocată  pe sesiune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2978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Valoarea publică alocată  pe proiect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2978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96370393"/>
                  </a:ext>
                </a:extLst>
              </a:tr>
              <a:tr h="39222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M05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Construire service auto- ALINA JUGRIN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156.973,00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85.000,00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2101848"/>
                  </a:ext>
                </a:extLst>
              </a:tr>
              <a:tr h="1419535">
                <a:tc vMerge="1"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Inființare linie de producție de combustibil din biomasă în comuna Cotnari,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judetul</a:t>
                      </a: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Iasi</a:t>
                      </a: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DOLHĂSCU TEOFIL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71.970,00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1718207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A634596-571C-4EBA-9158-29CE75765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1674" y="813144"/>
            <a:ext cx="3452813" cy="21567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202D12-AC58-4449-9ED5-8653C9A5FB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sp>
        <p:nvSpPr>
          <p:cNvPr id="14" name="CasetăText 4">
            <a:extLst>
              <a:ext uri="{FF2B5EF4-FFF2-40B4-BE49-F238E27FC236}">
                <a16:creationId xmlns:a16="http://schemas.microsoft.com/office/drawing/2014/main" id="{19E98AC0-15DE-4786-9445-B3281C9C37AB}"/>
              </a:ext>
            </a:extLst>
          </p:cNvPr>
          <p:cNvSpPr txBox="1"/>
          <p:nvPr/>
        </p:nvSpPr>
        <p:spPr>
          <a:xfrm>
            <a:off x="876785" y="2964670"/>
            <a:ext cx="10184518" cy="5595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defTabSz="457200">
              <a:lnSpc>
                <a:spcPct val="115000"/>
              </a:lnSpc>
              <a:defRPr/>
            </a:pPr>
            <a:r>
              <a:rPr lang="ro-RO" sz="2800" b="1" u="sng" dirty="0">
                <a:solidFill>
                  <a:prstClr val="white"/>
                </a:solidFill>
                <a:latin typeface="Palatino Linotype" panose="02040502050505030304" pitchFamily="18" charset="0"/>
              </a:rPr>
              <a:t>M05 Diversificarea activităților non-agricole în mediu rural</a:t>
            </a:r>
          </a:p>
        </p:txBody>
      </p:sp>
    </p:spTree>
    <p:extLst>
      <p:ext uri="{BB962C8B-B14F-4D97-AF65-F5344CB8AC3E}">
        <p14:creationId xmlns:p14="http://schemas.microsoft.com/office/powerpoint/2010/main" val="621152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E363A1-6E93-460F-B5BC-4AB464C5F537}"/>
              </a:ext>
            </a:extLst>
          </p:cNvPr>
          <p:cNvGrpSpPr>
            <a:grpSpLocks/>
          </p:cNvGrpSpPr>
          <p:nvPr/>
        </p:nvGrpSpPr>
        <p:grpSpPr bwMode="auto">
          <a:xfrm>
            <a:off x="347730" y="83681"/>
            <a:ext cx="7676717" cy="729463"/>
            <a:chOff x="1070025" y="1060064"/>
            <a:chExt cx="54374" cy="10154"/>
          </a:xfrm>
        </p:grpSpPr>
        <p:pic>
          <p:nvPicPr>
            <p:cNvPr id="5" name="Picture 4" descr="Sigla_Uniunii_Europene_cu_text(1)">
              <a:extLst>
                <a:ext uri="{FF2B5EF4-FFF2-40B4-BE49-F238E27FC236}">
                  <a16:creationId xmlns:a16="http://schemas.microsoft.com/office/drawing/2014/main" id="{F69F9BE6-D808-4F0B-AE41-B59C78560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Sigla_LEADER(1)">
              <a:extLst>
                <a:ext uri="{FF2B5EF4-FFF2-40B4-BE49-F238E27FC236}">
                  <a16:creationId xmlns:a16="http://schemas.microsoft.com/office/drawing/2014/main" id="{BFD65101-84B8-4152-989F-80DE70153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Siglă_AFIR(1)">
              <a:extLst>
                <a:ext uri="{FF2B5EF4-FFF2-40B4-BE49-F238E27FC236}">
                  <a16:creationId xmlns:a16="http://schemas.microsoft.com/office/drawing/2014/main" id="{254616B2-42F1-46D5-9F59-A3A3E79F1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SIGLA_GUVERNULUI_ROMÂNIEI">
              <a:extLst>
                <a:ext uri="{FF2B5EF4-FFF2-40B4-BE49-F238E27FC236}">
                  <a16:creationId xmlns:a16="http://schemas.microsoft.com/office/drawing/2014/main" id="{4EA7E8C0-0A5B-4369-9342-2ECC532F1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7">
            <a:extLst>
              <a:ext uri="{FF2B5EF4-FFF2-40B4-BE49-F238E27FC236}">
                <a16:creationId xmlns:a16="http://schemas.microsoft.com/office/drawing/2014/main" id="{50E31DE6-59E3-4908-B947-B6E602839AF8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202D12-AC58-4449-9ED5-8653C9A5FB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sp>
        <p:nvSpPr>
          <p:cNvPr id="14" name="CasetăText 4">
            <a:extLst>
              <a:ext uri="{FF2B5EF4-FFF2-40B4-BE49-F238E27FC236}">
                <a16:creationId xmlns:a16="http://schemas.microsoft.com/office/drawing/2014/main" id="{65334658-F76E-4F3E-BA57-72F3C2E30D20}"/>
              </a:ext>
            </a:extLst>
          </p:cNvPr>
          <p:cNvSpPr txBox="1"/>
          <p:nvPr/>
        </p:nvSpPr>
        <p:spPr>
          <a:xfrm>
            <a:off x="2252297" y="1113508"/>
            <a:ext cx="718768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800" b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Membri și colaboratori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9E88B-655A-47E4-9794-CF1ECDD888AB}"/>
              </a:ext>
            </a:extLst>
          </p:cNvPr>
          <p:cNvSpPr txBox="1"/>
          <p:nvPr/>
        </p:nvSpPr>
        <p:spPr>
          <a:xfrm>
            <a:off x="967409" y="1842052"/>
            <a:ext cx="105222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Președintele GAL SIRET-MOLDOVA- </a:t>
            </a:r>
            <a:r>
              <a:rPr lang="ro-RO" dirty="0" err="1"/>
              <a:t>Ciuciudău</a:t>
            </a:r>
            <a:r>
              <a:rPr lang="ro-RO" dirty="0"/>
              <a:t> Gheorghiță</a:t>
            </a:r>
          </a:p>
          <a:p>
            <a:r>
              <a:rPr lang="ro-RO" dirty="0"/>
              <a:t>Membrii Comisiei de Validare a Rapoartelor de selecție: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 Vasiliu Sorin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 </a:t>
            </a:r>
            <a:r>
              <a:rPr lang="ro-RO" dirty="0" err="1"/>
              <a:t>Mălăuți</a:t>
            </a:r>
            <a:r>
              <a:rPr lang="ro-RO" dirty="0"/>
              <a:t> Constantin;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Galben Diana-Loredana;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 err="1"/>
              <a:t>Secrieru</a:t>
            </a:r>
            <a:r>
              <a:rPr lang="ro-RO" dirty="0"/>
              <a:t> Aida;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Buta Laura;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 err="1"/>
              <a:t>Steclariu</a:t>
            </a:r>
            <a:r>
              <a:rPr lang="ro-RO" dirty="0"/>
              <a:t> Mihai;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 err="1"/>
              <a:t>Tătărușanu</a:t>
            </a:r>
            <a:r>
              <a:rPr lang="ro-RO" dirty="0"/>
              <a:t> Ioan.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dirty="0"/>
          </a:p>
          <a:p>
            <a:r>
              <a:rPr lang="ro-RO" dirty="0"/>
              <a:t>Colaboratori externi:</a:t>
            </a:r>
          </a:p>
          <a:p>
            <a:r>
              <a:rPr lang="ro-RO" dirty="0"/>
              <a:t>S.C. EUROCONSULTING S.R.L.- </a:t>
            </a:r>
            <a:r>
              <a:rPr lang="ro-RO" dirty="0" err="1"/>
              <a:t>Moșneagu</a:t>
            </a:r>
            <a:r>
              <a:rPr lang="ro-RO" dirty="0"/>
              <a:t> Mircea-Dan;</a:t>
            </a:r>
          </a:p>
          <a:p>
            <a:r>
              <a:rPr lang="ro-RO" dirty="0"/>
              <a:t>Prof. univ. dr. Ionescu Ion;</a:t>
            </a:r>
          </a:p>
          <a:p>
            <a:r>
              <a:rPr lang="ro-RO" dirty="0"/>
              <a:t>Prof. Tihan </a:t>
            </a:r>
            <a:r>
              <a:rPr lang="ro-RO" dirty="0" err="1"/>
              <a:t>Eustinia</a:t>
            </a:r>
            <a:r>
              <a:rPr lang="ro-RO" dirty="0"/>
              <a:t>;</a:t>
            </a:r>
          </a:p>
          <a:p>
            <a:r>
              <a:rPr lang="ro-RO" dirty="0" err="1"/>
              <a:t>Hoha</a:t>
            </a:r>
            <a:r>
              <a:rPr lang="ro-RO" dirty="0"/>
              <a:t> – </a:t>
            </a:r>
            <a:r>
              <a:rPr lang="ro-RO"/>
              <a:t>Camera agricol</a:t>
            </a:r>
            <a:r>
              <a:rPr lang="ro-RO" dirty="0"/>
              <a:t>a</a:t>
            </a: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38088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E363A1-6E93-460F-B5BC-4AB464C5F537}"/>
              </a:ext>
            </a:extLst>
          </p:cNvPr>
          <p:cNvGrpSpPr>
            <a:grpSpLocks/>
          </p:cNvGrpSpPr>
          <p:nvPr/>
        </p:nvGrpSpPr>
        <p:grpSpPr bwMode="auto">
          <a:xfrm>
            <a:off x="347730" y="83681"/>
            <a:ext cx="7676717" cy="729463"/>
            <a:chOff x="1070025" y="1060064"/>
            <a:chExt cx="54374" cy="10154"/>
          </a:xfrm>
        </p:grpSpPr>
        <p:pic>
          <p:nvPicPr>
            <p:cNvPr id="5" name="Picture 4" descr="Sigla_Uniunii_Europene_cu_text(1)">
              <a:extLst>
                <a:ext uri="{FF2B5EF4-FFF2-40B4-BE49-F238E27FC236}">
                  <a16:creationId xmlns:a16="http://schemas.microsoft.com/office/drawing/2014/main" id="{F69F9BE6-D808-4F0B-AE41-B59C78560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Sigla_LEADER(1)">
              <a:extLst>
                <a:ext uri="{FF2B5EF4-FFF2-40B4-BE49-F238E27FC236}">
                  <a16:creationId xmlns:a16="http://schemas.microsoft.com/office/drawing/2014/main" id="{BFD65101-84B8-4152-989F-80DE70153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Siglă_AFIR(1)">
              <a:extLst>
                <a:ext uri="{FF2B5EF4-FFF2-40B4-BE49-F238E27FC236}">
                  <a16:creationId xmlns:a16="http://schemas.microsoft.com/office/drawing/2014/main" id="{254616B2-42F1-46D5-9F59-A3A3E79F1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SIGLA_GUVERNULUI_ROMÂNIEI">
              <a:extLst>
                <a:ext uri="{FF2B5EF4-FFF2-40B4-BE49-F238E27FC236}">
                  <a16:creationId xmlns:a16="http://schemas.microsoft.com/office/drawing/2014/main" id="{4EA7E8C0-0A5B-4369-9342-2ECC532F1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7">
            <a:extLst>
              <a:ext uri="{FF2B5EF4-FFF2-40B4-BE49-F238E27FC236}">
                <a16:creationId xmlns:a16="http://schemas.microsoft.com/office/drawing/2014/main" id="{50E31DE6-59E3-4908-B947-B6E602839AF8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202D12-AC58-4449-9ED5-8653C9A5FB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sp>
        <p:nvSpPr>
          <p:cNvPr id="14" name="CasetăText 4">
            <a:extLst>
              <a:ext uri="{FF2B5EF4-FFF2-40B4-BE49-F238E27FC236}">
                <a16:creationId xmlns:a16="http://schemas.microsoft.com/office/drawing/2014/main" id="{65334658-F76E-4F3E-BA57-72F3C2E30D20}"/>
              </a:ext>
            </a:extLst>
          </p:cNvPr>
          <p:cNvSpPr txBox="1"/>
          <p:nvPr/>
        </p:nvSpPr>
        <p:spPr>
          <a:xfrm>
            <a:off x="2252297" y="1113508"/>
            <a:ext cx="718768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800" b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Membri și colaboratori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9E88B-655A-47E4-9794-CF1ECDD888AB}"/>
              </a:ext>
            </a:extLst>
          </p:cNvPr>
          <p:cNvSpPr txBox="1"/>
          <p:nvPr/>
        </p:nvSpPr>
        <p:spPr>
          <a:xfrm>
            <a:off x="967409" y="1842052"/>
            <a:ext cx="10522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err="1"/>
              <a:t>Todirașcu</a:t>
            </a:r>
            <a:r>
              <a:rPr lang="ro-RO" dirty="0"/>
              <a:t> Alexandru</a:t>
            </a:r>
          </a:p>
          <a:p>
            <a:r>
              <a:rPr lang="ro-RO" dirty="0"/>
              <a:t>Beșleagă Paul</a:t>
            </a:r>
          </a:p>
          <a:p>
            <a:r>
              <a:rPr lang="ro-RO" dirty="0"/>
              <a:t>Lungu Gheorghiță</a:t>
            </a:r>
          </a:p>
          <a:p>
            <a:r>
              <a:rPr lang="ro-RO" dirty="0"/>
              <a:t>Asociația de Dezvoltare Rurală Ceplenița</a:t>
            </a:r>
          </a:p>
          <a:p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64750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E363A1-6E93-460F-B5BC-4AB464C5F537}"/>
              </a:ext>
            </a:extLst>
          </p:cNvPr>
          <p:cNvGrpSpPr>
            <a:grpSpLocks/>
          </p:cNvGrpSpPr>
          <p:nvPr/>
        </p:nvGrpSpPr>
        <p:grpSpPr bwMode="auto">
          <a:xfrm>
            <a:off x="347730" y="83681"/>
            <a:ext cx="7676717" cy="729463"/>
            <a:chOff x="1070025" y="1060064"/>
            <a:chExt cx="54374" cy="10154"/>
          </a:xfrm>
        </p:grpSpPr>
        <p:pic>
          <p:nvPicPr>
            <p:cNvPr id="5" name="Picture 4" descr="Sigla_Uniunii_Europene_cu_text(1)">
              <a:extLst>
                <a:ext uri="{FF2B5EF4-FFF2-40B4-BE49-F238E27FC236}">
                  <a16:creationId xmlns:a16="http://schemas.microsoft.com/office/drawing/2014/main" id="{F69F9BE6-D808-4F0B-AE41-B59C78560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Sigla_LEADER(1)">
              <a:extLst>
                <a:ext uri="{FF2B5EF4-FFF2-40B4-BE49-F238E27FC236}">
                  <a16:creationId xmlns:a16="http://schemas.microsoft.com/office/drawing/2014/main" id="{BFD65101-84B8-4152-989F-80DE70153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Siglă_AFIR(1)">
              <a:extLst>
                <a:ext uri="{FF2B5EF4-FFF2-40B4-BE49-F238E27FC236}">
                  <a16:creationId xmlns:a16="http://schemas.microsoft.com/office/drawing/2014/main" id="{254616B2-42F1-46D5-9F59-A3A3E79F1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SIGLA_GUVERNULUI_ROMÂNIEI">
              <a:extLst>
                <a:ext uri="{FF2B5EF4-FFF2-40B4-BE49-F238E27FC236}">
                  <a16:creationId xmlns:a16="http://schemas.microsoft.com/office/drawing/2014/main" id="{4EA7E8C0-0A5B-4369-9342-2ECC532F1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7">
            <a:extLst>
              <a:ext uri="{FF2B5EF4-FFF2-40B4-BE49-F238E27FC236}">
                <a16:creationId xmlns:a16="http://schemas.microsoft.com/office/drawing/2014/main" id="{50E31DE6-59E3-4908-B947-B6E602839AF8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202D12-AC58-4449-9ED5-8653C9A5FB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sp>
        <p:nvSpPr>
          <p:cNvPr id="14" name="CasetăText 4">
            <a:extLst>
              <a:ext uri="{FF2B5EF4-FFF2-40B4-BE49-F238E27FC236}">
                <a16:creationId xmlns:a16="http://schemas.microsoft.com/office/drawing/2014/main" id="{65334658-F76E-4F3E-BA57-72F3C2E30D20}"/>
              </a:ext>
            </a:extLst>
          </p:cNvPr>
          <p:cNvSpPr txBox="1"/>
          <p:nvPr/>
        </p:nvSpPr>
        <p:spPr>
          <a:xfrm>
            <a:off x="2252297" y="1113508"/>
            <a:ext cx="718768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800" b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Angajați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9E88B-655A-47E4-9794-CF1ECDD888AB}"/>
              </a:ext>
            </a:extLst>
          </p:cNvPr>
          <p:cNvSpPr txBox="1"/>
          <p:nvPr/>
        </p:nvSpPr>
        <p:spPr>
          <a:xfrm>
            <a:off x="967409" y="1842052"/>
            <a:ext cx="105222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Ioanei Carmen;</a:t>
            </a:r>
          </a:p>
          <a:p>
            <a:r>
              <a:rPr lang="ro-RO" dirty="0" err="1"/>
              <a:t>Șoigan</a:t>
            </a:r>
            <a:r>
              <a:rPr lang="ro-RO" dirty="0"/>
              <a:t> Alexandra-Diana;</a:t>
            </a:r>
          </a:p>
          <a:p>
            <a:r>
              <a:rPr lang="ro-RO" dirty="0"/>
              <a:t>Andrei Mihai;</a:t>
            </a:r>
          </a:p>
          <a:p>
            <a:r>
              <a:rPr lang="ro-RO" dirty="0"/>
              <a:t>Irimia Alexandru-Gabriel;</a:t>
            </a:r>
          </a:p>
          <a:p>
            <a:r>
              <a:rPr lang="ro-RO" dirty="0"/>
              <a:t>Lazăr </a:t>
            </a:r>
            <a:r>
              <a:rPr lang="ro-RO" dirty="0" err="1"/>
              <a:t>Andreia</a:t>
            </a:r>
            <a:r>
              <a:rPr lang="ro-RO" dirty="0"/>
              <a:t>-Delia;</a:t>
            </a:r>
          </a:p>
          <a:p>
            <a:r>
              <a:rPr lang="ro-RO" dirty="0"/>
              <a:t>Lupu </a:t>
            </a:r>
            <a:r>
              <a:rPr lang="ro-RO" dirty="0" err="1"/>
              <a:t>Andreia</a:t>
            </a:r>
            <a:r>
              <a:rPr lang="ro-RO" dirty="0"/>
              <a:t>;</a:t>
            </a:r>
          </a:p>
          <a:p>
            <a:r>
              <a:rPr lang="ro-RO" dirty="0"/>
              <a:t>Marcu Ramona;</a:t>
            </a:r>
          </a:p>
          <a:p>
            <a:r>
              <a:rPr lang="ro-RO" dirty="0" err="1"/>
              <a:t>Barău</a:t>
            </a:r>
            <a:r>
              <a:rPr lang="ro-RO" dirty="0"/>
              <a:t> Gheorghe</a:t>
            </a:r>
          </a:p>
          <a:p>
            <a:endParaRPr lang="ro-RO" dirty="0"/>
          </a:p>
          <a:p>
            <a:endParaRPr lang="ro-R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93963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E363A1-6E93-460F-B5BC-4AB464C5F537}"/>
              </a:ext>
            </a:extLst>
          </p:cNvPr>
          <p:cNvGrpSpPr>
            <a:grpSpLocks/>
          </p:cNvGrpSpPr>
          <p:nvPr/>
        </p:nvGrpSpPr>
        <p:grpSpPr bwMode="auto">
          <a:xfrm>
            <a:off x="347730" y="83681"/>
            <a:ext cx="7676717" cy="729463"/>
            <a:chOff x="1070025" y="1060064"/>
            <a:chExt cx="54374" cy="10154"/>
          </a:xfrm>
        </p:grpSpPr>
        <p:pic>
          <p:nvPicPr>
            <p:cNvPr id="5" name="Picture 4" descr="Sigla_Uniunii_Europene_cu_text(1)">
              <a:extLst>
                <a:ext uri="{FF2B5EF4-FFF2-40B4-BE49-F238E27FC236}">
                  <a16:creationId xmlns:a16="http://schemas.microsoft.com/office/drawing/2014/main" id="{F69F9BE6-D808-4F0B-AE41-B59C78560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Sigla_LEADER(1)">
              <a:extLst>
                <a:ext uri="{FF2B5EF4-FFF2-40B4-BE49-F238E27FC236}">
                  <a16:creationId xmlns:a16="http://schemas.microsoft.com/office/drawing/2014/main" id="{BFD65101-84B8-4152-989F-80DE70153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Siglă_AFIR(1)">
              <a:extLst>
                <a:ext uri="{FF2B5EF4-FFF2-40B4-BE49-F238E27FC236}">
                  <a16:creationId xmlns:a16="http://schemas.microsoft.com/office/drawing/2014/main" id="{254616B2-42F1-46D5-9F59-A3A3E79F1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SIGLA_GUVERNULUI_ROMÂNIEI">
              <a:extLst>
                <a:ext uri="{FF2B5EF4-FFF2-40B4-BE49-F238E27FC236}">
                  <a16:creationId xmlns:a16="http://schemas.microsoft.com/office/drawing/2014/main" id="{4EA7E8C0-0A5B-4369-9342-2ECC532F1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7">
            <a:extLst>
              <a:ext uri="{FF2B5EF4-FFF2-40B4-BE49-F238E27FC236}">
                <a16:creationId xmlns:a16="http://schemas.microsoft.com/office/drawing/2014/main" id="{50E31DE6-59E3-4908-B947-B6E602839AF8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202D12-AC58-4449-9ED5-8653C9A5FB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sp>
        <p:nvSpPr>
          <p:cNvPr id="14" name="CasetăText 4">
            <a:extLst>
              <a:ext uri="{FF2B5EF4-FFF2-40B4-BE49-F238E27FC236}">
                <a16:creationId xmlns:a16="http://schemas.microsoft.com/office/drawing/2014/main" id="{65334658-F76E-4F3E-BA57-72F3C2E30D20}"/>
              </a:ext>
            </a:extLst>
          </p:cNvPr>
          <p:cNvSpPr txBox="1"/>
          <p:nvPr/>
        </p:nvSpPr>
        <p:spPr>
          <a:xfrm>
            <a:off x="2252297" y="1113508"/>
            <a:ext cx="718768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800" b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Voluntari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9E88B-655A-47E4-9794-CF1ECDD888AB}"/>
              </a:ext>
            </a:extLst>
          </p:cNvPr>
          <p:cNvSpPr txBox="1"/>
          <p:nvPr/>
        </p:nvSpPr>
        <p:spPr>
          <a:xfrm>
            <a:off x="967409" y="1842052"/>
            <a:ext cx="10522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Aștefănesei Alexandra- Iuliana</a:t>
            </a:r>
          </a:p>
          <a:p>
            <a:r>
              <a:rPr lang="ro-RO" dirty="0"/>
              <a:t>Aștefănesei Daniel-Marian</a:t>
            </a:r>
          </a:p>
          <a:p>
            <a:r>
              <a:rPr lang="ro-RO" dirty="0"/>
              <a:t>Călin Andreea-Denisa</a:t>
            </a:r>
          </a:p>
          <a:p>
            <a:r>
              <a:rPr lang="ro-RO" dirty="0"/>
              <a:t>Prof. univ. Ilie Liliana</a:t>
            </a:r>
          </a:p>
          <a:p>
            <a:endParaRPr lang="ro-RO" dirty="0"/>
          </a:p>
          <a:p>
            <a:endParaRPr lang="ro-R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17940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E363A1-6E93-460F-B5BC-4AB464C5F537}"/>
              </a:ext>
            </a:extLst>
          </p:cNvPr>
          <p:cNvGrpSpPr>
            <a:grpSpLocks/>
          </p:cNvGrpSpPr>
          <p:nvPr/>
        </p:nvGrpSpPr>
        <p:grpSpPr bwMode="auto">
          <a:xfrm>
            <a:off x="347730" y="83681"/>
            <a:ext cx="7676717" cy="729463"/>
            <a:chOff x="1070025" y="1060064"/>
            <a:chExt cx="54374" cy="10154"/>
          </a:xfrm>
        </p:grpSpPr>
        <p:pic>
          <p:nvPicPr>
            <p:cNvPr id="5" name="Picture 4" descr="Sigla_Uniunii_Europene_cu_text(1)">
              <a:extLst>
                <a:ext uri="{FF2B5EF4-FFF2-40B4-BE49-F238E27FC236}">
                  <a16:creationId xmlns:a16="http://schemas.microsoft.com/office/drawing/2014/main" id="{F69F9BE6-D808-4F0B-AE41-B59C78560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Sigla_LEADER(1)">
              <a:extLst>
                <a:ext uri="{FF2B5EF4-FFF2-40B4-BE49-F238E27FC236}">
                  <a16:creationId xmlns:a16="http://schemas.microsoft.com/office/drawing/2014/main" id="{BFD65101-84B8-4152-989F-80DE70153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Siglă_AFIR(1)">
              <a:extLst>
                <a:ext uri="{FF2B5EF4-FFF2-40B4-BE49-F238E27FC236}">
                  <a16:creationId xmlns:a16="http://schemas.microsoft.com/office/drawing/2014/main" id="{254616B2-42F1-46D5-9F59-A3A3E79F1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SIGLA_GUVERNULUI_ROMÂNIEI">
              <a:extLst>
                <a:ext uri="{FF2B5EF4-FFF2-40B4-BE49-F238E27FC236}">
                  <a16:creationId xmlns:a16="http://schemas.microsoft.com/office/drawing/2014/main" id="{4EA7E8C0-0A5B-4369-9342-2ECC532F1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7">
            <a:extLst>
              <a:ext uri="{FF2B5EF4-FFF2-40B4-BE49-F238E27FC236}">
                <a16:creationId xmlns:a16="http://schemas.microsoft.com/office/drawing/2014/main" id="{50E31DE6-59E3-4908-B947-B6E602839AF8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202D12-AC58-4449-9ED5-8653C9A5FB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sp>
        <p:nvSpPr>
          <p:cNvPr id="14" name="CasetăText 4">
            <a:extLst>
              <a:ext uri="{FF2B5EF4-FFF2-40B4-BE49-F238E27FC236}">
                <a16:creationId xmlns:a16="http://schemas.microsoft.com/office/drawing/2014/main" id="{65334658-F76E-4F3E-BA57-72F3C2E30D20}"/>
              </a:ext>
            </a:extLst>
          </p:cNvPr>
          <p:cNvSpPr txBox="1"/>
          <p:nvPr/>
        </p:nvSpPr>
        <p:spPr>
          <a:xfrm>
            <a:off x="2252297" y="1113508"/>
            <a:ext cx="718768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800" b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Planuri de viitor 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9E88B-655A-47E4-9794-CF1ECDD888AB}"/>
              </a:ext>
            </a:extLst>
          </p:cNvPr>
          <p:cNvSpPr txBox="1"/>
          <p:nvPr/>
        </p:nvSpPr>
        <p:spPr>
          <a:xfrm>
            <a:off x="967409" y="1842052"/>
            <a:ext cx="10522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dirty="0"/>
              <a:t>Centre de tineret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dirty="0"/>
              <a:t>Sm 19.3-  </a:t>
            </a:r>
            <a:r>
              <a:rPr lang="pt-BR" dirty="0"/>
              <a:t>Pregătirea și punerea în aplicare a activităților de cooperare</a:t>
            </a:r>
            <a:r>
              <a:rPr lang="ro-RO" dirty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dirty="0"/>
              <a:t>Magazinul GAL-urilor din jud. Iași.</a:t>
            </a:r>
            <a:r>
              <a:rPr lang="pt-BR" dirty="0"/>
              <a:t> </a:t>
            </a:r>
            <a:endParaRPr lang="ro-R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dirty="0"/>
              <a:t>SDL 2021-2027</a:t>
            </a:r>
          </a:p>
        </p:txBody>
      </p:sp>
    </p:spTree>
    <p:extLst>
      <p:ext uri="{BB962C8B-B14F-4D97-AF65-F5344CB8AC3E}">
        <p14:creationId xmlns:p14="http://schemas.microsoft.com/office/powerpoint/2010/main" val="1768957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E363A1-6E93-460F-B5BC-4AB464C5F537}"/>
              </a:ext>
            </a:extLst>
          </p:cNvPr>
          <p:cNvGrpSpPr>
            <a:grpSpLocks/>
          </p:cNvGrpSpPr>
          <p:nvPr/>
        </p:nvGrpSpPr>
        <p:grpSpPr bwMode="auto">
          <a:xfrm>
            <a:off x="347730" y="83681"/>
            <a:ext cx="7676717" cy="729463"/>
            <a:chOff x="1070025" y="1060064"/>
            <a:chExt cx="54374" cy="10154"/>
          </a:xfrm>
        </p:grpSpPr>
        <p:pic>
          <p:nvPicPr>
            <p:cNvPr id="5" name="Picture 4" descr="Sigla_Uniunii_Europene_cu_text(1)">
              <a:extLst>
                <a:ext uri="{FF2B5EF4-FFF2-40B4-BE49-F238E27FC236}">
                  <a16:creationId xmlns:a16="http://schemas.microsoft.com/office/drawing/2014/main" id="{F69F9BE6-D808-4F0B-AE41-B59C78560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Sigla_LEADER(1)">
              <a:extLst>
                <a:ext uri="{FF2B5EF4-FFF2-40B4-BE49-F238E27FC236}">
                  <a16:creationId xmlns:a16="http://schemas.microsoft.com/office/drawing/2014/main" id="{BFD65101-84B8-4152-989F-80DE70153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Siglă_AFIR(1)">
              <a:extLst>
                <a:ext uri="{FF2B5EF4-FFF2-40B4-BE49-F238E27FC236}">
                  <a16:creationId xmlns:a16="http://schemas.microsoft.com/office/drawing/2014/main" id="{254616B2-42F1-46D5-9F59-A3A3E79F1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SIGLA_GUVERNULUI_ROMÂNIEI">
              <a:extLst>
                <a:ext uri="{FF2B5EF4-FFF2-40B4-BE49-F238E27FC236}">
                  <a16:creationId xmlns:a16="http://schemas.microsoft.com/office/drawing/2014/main" id="{4EA7E8C0-0A5B-4369-9342-2ECC532F1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7">
            <a:extLst>
              <a:ext uri="{FF2B5EF4-FFF2-40B4-BE49-F238E27FC236}">
                <a16:creationId xmlns:a16="http://schemas.microsoft.com/office/drawing/2014/main" id="{50E31DE6-59E3-4908-B947-B6E602839AF8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3D45C5-67C4-4BDC-B338-8649E004D6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D83B6C-8739-4ECC-8A12-8959A9A2CF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0" y="1007307"/>
            <a:ext cx="1048247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0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398464" y="668953"/>
            <a:ext cx="11049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E748B0-9C79-4424-9C12-E28D9E710108}"/>
              </a:ext>
            </a:extLst>
          </p:cNvPr>
          <p:cNvGrpSpPr>
            <a:grpSpLocks/>
          </p:cNvGrpSpPr>
          <p:nvPr/>
        </p:nvGrpSpPr>
        <p:grpSpPr bwMode="auto">
          <a:xfrm>
            <a:off x="1831974" y="324821"/>
            <a:ext cx="5748270" cy="978205"/>
            <a:chOff x="1070025" y="1060064"/>
            <a:chExt cx="54374" cy="10154"/>
          </a:xfrm>
        </p:grpSpPr>
        <p:pic>
          <p:nvPicPr>
            <p:cNvPr id="7" name="Picture 6" descr="Sigla_Uniunii_Europene_cu_text(1)">
              <a:extLst>
                <a:ext uri="{FF2B5EF4-FFF2-40B4-BE49-F238E27FC236}">
                  <a16:creationId xmlns:a16="http://schemas.microsoft.com/office/drawing/2014/main" id="{A0C9027A-22CC-4858-82CE-94C72D017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Sigla_LEADER(1)">
              <a:extLst>
                <a:ext uri="{FF2B5EF4-FFF2-40B4-BE49-F238E27FC236}">
                  <a16:creationId xmlns:a16="http://schemas.microsoft.com/office/drawing/2014/main" id="{724F669A-102A-424D-8231-7F0A5F22A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Siglă_AFIR(1)">
              <a:extLst>
                <a:ext uri="{FF2B5EF4-FFF2-40B4-BE49-F238E27FC236}">
                  <a16:creationId xmlns:a16="http://schemas.microsoft.com/office/drawing/2014/main" id="{6EF56754-D370-466C-8A75-7EC1482BF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IGLA_GUVERNULUI_ROMÂNIEI">
              <a:extLst>
                <a:ext uri="{FF2B5EF4-FFF2-40B4-BE49-F238E27FC236}">
                  <a16:creationId xmlns:a16="http://schemas.microsoft.com/office/drawing/2014/main" id="{8C92ED6E-AE1C-4DAF-A4E5-86326546A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7">
            <a:extLst>
              <a:ext uri="{FF2B5EF4-FFF2-40B4-BE49-F238E27FC236}">
                <a16:creationId xmlns:a16="http://schemas.microsoft.com/office/drawing/2014/main" id="{1E022170-E9B1-4D49-A98B-96E912E5DBF1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6948D5-BA0F-40B1-939A-6B0E9B2BFD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7D792B-7E29-4F8A-8367-0DF2CB83B6D5}"/>
              </a:ext>
            </a:extLst>
          </p:cNvPr>
          <p:cNvSpPr txBox="1"/>
          <p:nvPr/>
        </p:nvSpPr>
        <p:spPr>
          <a:xfrm>
            <a:off x="1007165" y="1488780"/>
            <a:ext cx="104402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  <a:p>
            <a:endParaRPr lang="ro-RO" dirty="0"/>
          </a:p>
          <a:p>
            <a:pPr fontAlgn="base"/>
            <a:r>
              <a:rPr lang="ro-RO" dirty="0"/>
              <a:t>Referințe legislative:</a:t>
            </a:r>
          </a:p>
          <a:p>
            <a:r>
              <a:rPr lang="ro-RO" dirty="0"/>
              <a:t> </a:t>
            </a:r>
          </a:p>
          <a:p>
            <a:r>
              <a:rPr lang="ro-RO" b="1" dirty="0" err="1"/>
              <a:t>Legislaţia</a:t>
            </a:r>
            <a:r>
              <a:rPr lang="ro-RO" b="1" dirty="0"/>
              <a:t> </a:t>
            </a:r>
            <a:r>
              <a:rPr lang="ro-RO" b="1" dirty="0" err="1"/>
              <a:t>naţională</a:t>
            </a:r>
            <a:r>
              <a:rPr lang="ro-RO" b="1" dirty="0"/>
              <a:t>:</a:t>
            </a:r>
            <a:endParaRPr lang="ro-R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dirty="0"/>
              <a:t>Ordonanța de Urgență a Guvernului nr. 66/2011 privind prevenirea, constatarea </a:t>
            </a:r>
            <a:r>
              <a:rPr lang="ro-RO" dirty="0" err="1"/>
              <a:t>şi</a:t>
            </a:r>
            <a:r>
              <a:rPr lang="ro-RO" dirty="0"/>
              <a:t> </a:t>
            </a:r>
            <a:r>
              <a:rPr lang="ro-RO" dirty="0" err="1"/>
              <a:t>sancţionarea</a:t>
            </a:r>
            <a:r>
              <a:rPr lang="ro-RO" dirty="0"/>
              <a:t> neregulilor apărute în </a:t>
            </a:r>
            <a:r>
              <a:rPr lang="ro-RO" dirty="0" err="1"/>
              <a:t>obţinerea</a:t>
            </a:r>
            <a:r>
              <a:rPr lang="ro-RO" dirty="0"/>
              <a:t> </a:t>
            </a:r>
            <a:r>
              <a:rPr lang="ro-RO" dirty="0" err="1"/>
              <a:t>şi</a:t>
            </a:r>
            <a:r>
              <a:rPr lang="ro-RO" dirty="0"/>
              <a:t> utilizarea fondurilor europene </a:t>
            </a:r>
            <a:r>
              <a:rPr lang="ro-RO" dirty="0" err="1"/>
              <a:t>şi</a:t>
            </a:r>
            <a:r>
              <a:rPr lang="ro-RO" dirty="0"/>
              <a:t>/sau a fondurilor publice </a:t>
            </a:r>
            <a:r>
              <a:rPr lang="ro-RO" dirty="0" err="1"/>
              <a:t>naţionale</a:t>
            </a:r>
            <a:r>
              <a:rPr lang="ro-RO" dirty="0"/>
              <a:t> (...)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dirty="0" err="1"/>
              <a:t>Ordonanţa</a:t>
            </a:r>
            <a:r>
              <a:rPr lang="ro-RO" dirty="0"/>
              <a:t> de </a:t>
            </a:r>
            <a:r>
              <a:rPr lang="ro-RO" dirty="0" err="1"/>
              <a:t>Urgenţă</a:t>
            </a:r>
            <a:r>
              <a:rPr lang="ro-RO" dirty="0"/>
              <a:t> a Guvernului nr. 49/2015 privind gestionarea financiară a fondurilor europene nerambursabile aferente politicii agricole comune(...)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dirty="0"/>
              <a:t>Ordonanța Guvernului nr. 26/2000 cu privire la </a:t>
            </a:r>
            <a:r>
              <a:rPr lang="ro-RO" dirty="0" err="1"/>
              <a:t>asociaţii</a:t>
            </a:r>
            <a:r>
              <a:rPr lang="ro-RO" dirty="0"/>
              <a:t> </a:t>
            </a:r>
            <a:r>
              <a:rPr lang="ro-RO" dirty="0" err="1"/>
              <a:t>şi</a:t>
            </a:r>
            <a:r>
              <a:rPr lang="ro-RO" dirty="0"/>
              <a:t> </a:t>
            </a:r>
            <a:r>
              <a:rPr lang="ro-RO" dirty="0" err="1"/>
              <a:t>fundaţii</a:t>
            </a:r>
            <a:r>
              <a:rPr lang="ro-RO" dirty="0"/>
              <a:t>, cu modificările </a:t>
            </a:r>
            <a:r>
              <a:rPr lang="ro-RO" dirty="0" err="1"/>
              <a:t>şi</a:t>
            </a:r>
            <a:r>
              <a:rPr lang="ro-RO" dirty="0"/>
              <a:t> completările ulterioare;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dirty="0"/>
              <a:t>Hotărârea Guvernului nr. 226/2015 privind stabilirea cadrului general de implementare a măsurilor Programului </a:t>
            </a:r>
            <a:r>
              <a:rPr lang="ro-RO" dirty="0" err="1"/>
              <a:t>Naţional</a:t>
            </a:r>
            <a:r>
              <a:rPr lang="ro-RO" dirty="0"/>
              <a:t> de Dezvoltare Rurală </a:t>
            </a:r>
            <a:r>
              <a:rPr lang="ro-RO" dirty="0" err="1"/>
              <a:t>cofinanţate</a:t>
            </a:r>
            <a:r>
              <a:rPr lang="ro-RO" dirty="0"/>
              <a:t> din FEADR (...)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dirty="0"/>
              <a:t>Legea nr. 215/2001 a </a:t>
            </a:r>
            <a:r>
              <a:rPr lang="ro-RO" dirty="0" err="1"/>
              <a:t>administraţiei</a:t>
            </a:r>
            <a:r>
              <a:rPr lang="ro-RO" dirty="0"/>
              <a:t> publice locale, republicată, cu modificările și completările ulterioare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dirty="0"/>
              <a:t>Legea nr. 184/2016 privind instituirea unui mecanism de prevenire a conflictului de interese în procedura de atribuire a contractelor de </a:t>
            </a:r>
            <a:r>
              <a:rPr lang="ro-RO" dirty="0" err="1"/>
              <a:t>achiziţie</a:t>
            </a:r>
            <a:r>
              <a:rPr lang="ro-RO" dirty="0"/>
              <a:t> publică.</a:t>
            </a:r>
          </a:p>
          <a:p>
            <a:pPr fontAlgn="base"/>
            <a:endParaRPr lang="ro-RO" dirty="0"/>
          </a:p>
          <a:p>
            <a:endParaRPr lang="ro-RO" dirty="0"/>
          </a:p>
          <a:p>
            <a:r>
              <a:rPr lang="ro-RO" dirty="0"/>
              <a:t>	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C7378AC-9660-4FE8-A7B4-AF7250AB742A}"/>
              </a:ext>
            </a:extLst>
          </p:cNvPr>
          <p:cNvSpPr txBox="1">
            <a:spLocks/>
          </p:cNvSpPr>
          <p:nvPr/>
        </p:nvSpPr>
        <p:spPr>
          <a:xfrm>
            <a:off x="1941152" y="1426162"/>
            <a:ext cx="7584846" cy="41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o-RO"/>
            </a:defPPr>
            <a:lvl1pPr algn="ctr">
              <a:defRPr sz="2800">
                <a:latin typeface="Trebuchet MS" panose="020B0603020202020204" pitchFamily="34" charset="0"/>
              </a:defRPr>
            </a:lvl1pPr>
          </a:lstStyle>
          <a:p>
            <a:r>
              <a:rPr lang="ro-RO" dirty="0"/>
              <a:t>IMPLEMENTAREA SDL- TEMEI LEGAL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958E3-ADC6-43DB-9AA6-03AB1066EC6F}"/>
              </a:ext>
            </a:extLst>
          </p:cNvPr>
          <p:cNvSpPr/>
          <p:nvPr/>
        </p:nvSpPr>
        <p:spPr>
          <a:xfrm>
            <a:off x="398464" y="6478686"/>
            <a:ext cx="11558310" cy="29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4955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398464" y="668953"/>
            <a:ext cx="11049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E748B0-9C79-4424-9C12-E28D9E710108}"/>
              </a:ext>
            </a:extLst>
          </p:cNvPr>
          <p:cNvGrpSpPr>
            <a:grpSpLocks/>
          </p:cNvGrpSpPr>
          <p:nvPr/>
        </p:nvGrpSpPr>
        <p:grpSpPr bwMode="auto">
          <a:xfrm>
            <a:off x="1831974" y="324821"/>
            <a:ext cx="5748270" cy="978205"/>
            <a:chOff x="1070025" y="1060064"/>
            <a:chExt cx="54374" cy="10154"/>
          </a:xfrm>
        </p:grpSpPr>
        <p:pic>
          <p:nvPicPr>
            <p:cNvPr id="7" name="Picture 6" descr="Sigla_Uniunii_Europene_cu_text(1)">
              <a:extLst>
                <a:ext uri="{FF2B5EF4-FFF2-40B4-BE49-F238E27FC236}">
                  <a16:creationId xmlns:a16="http://schemas.microsoft.com/office/drawing/2014/main" id="{A0C9027A-22CC-4858-82CE-94C72D017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Sigla_LEADER(1)">
              <a:extLst>
                <a:ext uri="{FF2B5EF4-FFF2-40B4-BE49-F238E27FC236}">
                  <a16:creationId xmlns:a16="http://schemas.microsoft.com/office/drawing/2014/main" id="{724F669A-102A-424D-8231-7F0A5F22A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Siglă_AFIR(1)">
              <a:extLst>
                <a:ext uri="{FF2B5EF4-FFF2-40B4-BE49-F238E27FC236}">
                  <a16:creationId xmlns:a16="http://schemas.microsoft.com/office/drawing/2014/main" id="{6EF56754-D370-466C-8A75-7EC1482BF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IGLA_GUVERNULUI_ROMÂNIEI">
              <a:extLst>
                <a:ext uri="{FF2B5EF4-FFF2-40B4-BE49-F238E27FC236}">
                  <a16:creationId xmlns:a16="http://schemas.microsoft.com/office/drawing/2014/main" id="{8C92ED6E-AE1C-4DAF-A4E5-86326546A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7">
            <a:extLst>
              <a:ext uri="{FF2B5EF4-FFF2-40B4-BE49-F238E27FC236}">
                <a16:creationId xmlns:a16="http://schemas.microsoft.com/office/drawing/2014/main" id="{1E022170-E9B1-4D49-A98B-96E912E5DBF1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6948D5-BA0F-40B1-939A-6B0E9B2BFD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7D792B-7E29-4F8A-8367-0DF2CB83B6D5}"/>
              </a:ext>
            </a:extLst>
          </p:cNvPr>
          <p:cNvSpPr txBox="1"/>
          <p:nvPr/>
        </p:nvSpPr>
        <p:spPr>
          <a:xfrm>
            <a:off x="1007165" y="1934817"/>
            <a:ext cx="104402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  <a:p>
            <a:endParaRPr lang="ro-RO" dirty="0"/>
          </a:p>
          <a:p>
            <a:r>
              <a:rPr lang="ro-RO" dirty="0"/>
              <a:t>PROGRAMUL NAȚIONAL DE DEZVOLTARE RURALĂ 2014-2020</a:t>
            </a:r>
          </a:p>
          <a:p>
            <a:endParaRPr lang="ro-RO" dirty="0"/>
          </a:p>
          <a:p>
            <a:r>
              <a:rPr lang="ro-RO" dirty="0"/>
              <a:t>	Măsura 19- Sprijin pentru dezvoltare locală LEADER</a:t>
            </a:r>
          </a:p>
          <a:p>
            <a:r>
              <a:rPr lang="ro-RO" dirty="0"/>
              <a:t>		</a:t>
            </a:r>
          </a:p>
          <a:p>
            <a:r>
              <a:rPr lang="ro-RO" dirty="0"/>
              <a:t>		Submăsura 19.1- Sprijin pregătitor pentru elaborarea SDL;</a:t>
            </a:r>
          </a:p>
          <a:p>
            <a:r>
              <a:rPr lang="ro-RO" dirty="0"/>
              <a:t>		Submăsura 19.2- Sprijin pentru implementarea acțiunilor în SDL;</a:t>
            </a:r>
          </a:p>
          <a:p>
            <a:r>
              <a:rPr lang="ro-RO" dirty="0"/>
              <a:t>		Submăsura 19.3- </a:t>
            </a:r>
            <a:r>
              <a:rPr lang="pt-BR" dirty="0"/>
              <a:t>Pregătirea și punerea în aplicare a activităților de cooperare</a:t>
            </a:r>
            <a:r>
              <a:rPr lang="ro-RO" dirty="0"/>
              <a:t>;</a:t>
            </a:r>
            <a:r>
              <a:rPr lang="pt-BR" dirty="0"/>
              <a:t> </a:t>
            </a:r>
            <a:endParaRPr lang="ro-RO" dirty="0"/>
          </a:p>
          <a:p>
            <a:r>
              <a:rPr lang="ro-RO" dirty="0"/>
              <a:t>		Submăsura 19.4- Sprijin pentru cheltuieli de funcționare și animare.</a:t>
            </a:r>
          </a:p>
          <a:p>
            <a:endParaRPr lang="ro-RO" dirty="0"/>
          </a:p>
          <a:p>
            <a:endParaRPr lang="ro-R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378CDBB-6263-429C-9881-8AC14A370855}"/>
              </a:ext>
            </a:extLst>
          </p:cNvPr>
          <p:cNvSpPr txBox="1">
            <a:spLocks/>
          </p:cNvSpPr>
          <p:nvPr/>
        </p:nvSpPr>
        <p:spPr>
          <a:xfrm>
            <a:off x="1941152" y="1426162"/>
            <a:ext cx="7584846" cy="41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o-RO"/>
            </a:defPPr>
            <a:lvl1pPr algn="ctr">
              <a:defRPr sz="2800">
                <a:latin typeface="Trebuchet MS" panose="020B0603020202020204" pitchFamily="34" charset="0"/>
              </a:defRPr>
            </a:lvl1pPr>
          </a:lstStyle>
          <a:p>
            <a:r>
              <a:rPr lang="ro-RO" dirty="0"/>
              <a:t>FINANȚAREA GAL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875F12-F21E-49B5-8F21-85E3E743DC5B}"/>
              </a:ext>
            </a:extLst>
          </p:cNvPr>
          <p:cNvSpPr/>
          <p:nvPr/>
        </p:nvSpPr>
        <p:spPr>
          <a:xfrm>
            <a:off x="398464" y="6478686"/>
            <a:ext cx="11558310" cy="29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0237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398464" y="668953"/>
            <a:ext cx="11049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E748B0-9C79-4424-9C12-E28D9E710108}"/>
              </a:ext>
            </a:extLst>
          </p:cNvPr>
          <p:cNvGrpSpPr>
            <a:grpSpLocks/>
          </p:cNvGrpSpPr>
          <p:nvPr/>
        </p:nvGrpSpPr>
        <p:grpSpPr bwMode="auto">
          <a:xfrm>
            <a:off x="1831974" y="324821"/>
            <a:ext cx="5748270" cy="978205"/>
            <a:chOff x="1070025" y="1060064"/>
            <a:chExt cx="54374" cy="10154"/>
          </a:xfrm>
        </p:grpSpPr>
        <p:pic>
          <p:nvPicPr>
            <p:cNvPr id="7" name="Picture 6" descr="Sigla_Uniunii_Europene_cu_text(1)">
              <a:extLst>
                <a:ext uri="{FF2B5EF4-FFF2-40B4-BE49-F238E27FC236}">
                  <a16:creationId xmlns:a16="http://schemas.microsoft.com/office/drawing/2014/main" id="{A0C9027A-22CC-4858-82CE-94C72D017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Sigla_LEADER(1)">
              <a:extLst>
                <a:ext uri="{FF2B5EF4-FFF2-40B4-BE49-F238E27FC236}">
                  <a16:creationId xmlns:a16="http://schemas.microsoft.com/office/drawing/2014/main" id="{724F669A-102A-424D-8231-7F0A5F22A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Siglă_AFIR(1)">
              <a:extLst>
                <a:ext uri="{FF2B5EF4-FFF2-40B4-BE49-F238E27FC236}">
                  <a16:creationId xmlns:a16="http://schemas.microsoft.com/office/drawing/2014/main" id="{6EF56754-D370-466C-8A75-7EC1482BF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IGLA_GUVERNULUI_ROMÂNIEI">
              <a:extLst>
                <a:ext uri="{FF2B5EF4-FFF2-40B4-BE49-F238E27FC236}">
                  <a16:creationId xmlns:a16="http://schemas.microsoft.com/office/drawing/2014/main" id="{8C92ED6E-AE1C-4DAF-A4E5-86326546A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7">
            <a:extLst>
              <a:ext uri="{FF2B5EF4-FFF2-40B4-BE49-F238E27FC236}">
                <a16:creationId xmlns:a16="http://schemas.microsoft.com/office/drawing/2014/main" id="{1E022170-E9B1-4D49-A98B-96E912E5DBF1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6948D5-BA0F-40B1-939A-6B0E9B2BFD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7D792B-7E29-4F8A-8367-0DF2CB83B6D5}"/>
              </a:ext>
            </a:extLst>
          </p:cNvPr>
          <p:cNvSpPr txBox="1"/>
          <p:nvPr/>
        </p:nvSpPr>
        <p:spPr>
          <a:xfrm>
            <a:off x="1007165" y="1488780"/>
            <a:ext cx="104402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  <a:p>
            <a:endParaRPr lang="ro-RO" dirty="0"/>
          </a:p>
          <a:p>
            <a:r>
              <a:rPr lang="ro-RO" dirty="0"/>
              <a:t>SCOP:  Dezvoltarea economiei rurale.</a:t>
            </a:r>
          </a:p>
          <a:p>
            <a:endParaRPr lang="ro-RO" dirty="0"/>
          </a:p>
          <a:p>
            <a:r>
              <a:rPr lang="ro-RO" dirty="0"/>
              <a:t>CARACTERISTICI: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o-RO" dirty="0"/>
              <a:t>abordare teritorială;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o-RO" dirty="0"/>
              <a:t>abordare partenerială;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o-RO" dirty="0"/>
              <a:t>abordare de jos în sus;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o-RO" dirty="0"/>
              <a:t>abordarea integrată </a:t>
            </a:r>
            <a:r>
              <a:rPr lang="ro-RO" dirty="0" err="1"/>
              <a:t>şi</a:t>
            </a:r>
            <a:r>
              <a:rPr lang="ro-RO" dirty="0"/>
              <a:t> </a:t>
            </a:r>
            <a:r>
              <a:rPr lang="ro-RO" dirty="0" err="1"/>
              <a:t>multi</a:t>
            </a:r>
            <a:r>
              <a:rPr lang="ro-RO" dirty="0"/>
              <a:t>-sectorială;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o-RO" dirty="0"/>
              <a:t>accent deosebit pe </a:t>
            </a:r>
            <a:r>
              <a:rPr lang="ro-RO" dirty="0" err="1"/>
              <a:t>inovaţie</a:t>
            </a:r>
            <a:r>
              <a:rPr lang="ro-RO" dirty="0"/>
              <a:t> </a:t>
            </a:r>
            <a:r>
              <a:rPr lang="ro-RO" dirty="0" err="1"/>
              <a:t>şi</a:t>
            </a:r>
            <a:r>
              <a:rPr lang="ro-RO" dirty="0"/>
              <a:t> experimentare;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o-RO" dirty="0"/>
              <a:t>implementarea proiectelor de cooperare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o-RO" dirty="0"/>
              <a:t>interconectarea parteneriatelor locale</a:t>
            </a:r>
          </a:p>
          <a:p>
            <a:endParaRPr lang="ro-RO" dirty="0"/>
          </a:p>
          <a:p>
            <a:r>
              <a:rPr lang="ro-RO" dirty="0"/>
              <a:t>	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C7378AC-9660-4FE8-A7B4-AF7250AB742A}"/>
              </a:ext>
            </a:extLst>
          </p:cNvPr>
          <p:cNvSpPr txBox="1">
            <a:spLocks/>
          </p:cNvSpPr>
          <p:nvPr/>
        </p:nvSpPr>
        <p:spPr>
          <a:xfrm>
            <a:off x="1941152" y="1426162"/>
            <a:ext cx="7584846" cy="41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o-RO"/>
            </a:defPPr>
            <a:lvl1pPr algn="ctr">
              <a:defRPr sz="2800">
                <a:latin typeface="Trebuchet MS" panose="020B0603020202020204" pitchFamily="34" charset="0"/>
              </a:defRPr>
            </a:lvl1pPr>
          </a:lstStyle>
          <a:p>
            <a:r>
              <a:rPr lang="ro-RO" dirty="0"/>
              <a:t>PROGRAMUL  LEADER 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958E3-ADC6-43DB-9AA6-03AB1066EC6F}"/>
              </a:ext>
            </a:extLst>
          </p:cNvPr>
          <p:cNvSpPr/>
          <p:nvPr/>
        </p:nvSpPr>
        <p:spPr>
          <a:xfrm>
            <a:off x="398464" y="6478686"/>
            <a:ext cx="11558310" cy="29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1817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398464" y="668953"/>
            <a:ext cx="11049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E748B0-9C79-4424-9C12-E28D9E710108}"/>
              </a:ext>
            </a:extLst>
          </p:cNvPr>
          <p:cNvGrpSpPr>
            <a:grpSpLocks/>
          </p:cNvGrpSpPr>
          <p:nvPr/>
        </p:nvGrpSpPr>
        <p:grpSpPr bwMode="auto">
          <a:xfrm>
            <a:off x="1831974" y="324821"/>
            <a:ext cx="5748270" cy="978205"/>
            <a:chOff x="1070025" y="1060064"/>
            <a:chExt cx="54374" cy="10154"/>
          </a:xfrm>
        </p:grpSpPr>
        <p:pic>
          <p:nvPicPr>
            <p:cNvPr id="7" name="Picture 6" descr="Sigla_Uniunii_Europene_cu_text(1)">
              <a:extLst>
                <a:ext uri="{FF2B5EF4-FFF2-40B4-BE49-F238E27FC236}">
                  <a16:creationId xmlns:a16="http://schemas.microsoft.com/office/drawing/2014/main" id="{A0C9027A-22CC-4858-82CE-94C72D017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Sigla_LEADER(1)">
              <a:extLst>
                <a:ext uri="{FF2B5EF4-FFF2-40B4-BE49-F238E27FC236}">
                  <a16:creationId xmlns:a16="http://schemas.microsoft.com/office/drawing/2014/main" id="{724F669A-102A-424D-8231-7F0A5F22A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Siglă_AFIR(1)">
              <a:extLst>
                <a:ext uri="{FF2B5EF4-FFF2-40B4-BE49-F238E27FC236}">
                  <a16:creationId xmlns:a16="http://schemas.microsoft.com/office/drawing/2014/main" id="{6EF56754-D370-466C-8A75-7EC1482BF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IGLA_GUVERNULUI_ROMÂNIEI">
              <a:extLst>
                <a:ext uri="{FF2B5EF4-FFF2-40B4-BE49-F238E27FC236}">
                  <a16:creationId xmlns:a16="http://schemas.microsoft.com/office/drawing/2014/main" id="{8C92ED6E-AE1C-4DAF-A4E5-86326546A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7">
            <a:extLst>
              <a:ext uri="{FF2B5EF4-FFF2-40B4-BE49-F238E27FC236}">
                <a16:creationId xmlns:a16="http://schemas.microsoft.com/office/drawing/2014/main" id="{1E022170-E9B1-4D49-A98B-96E912E5DBF1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6948D5-BA0F-40B1-939A-6B0E9B2BFD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7D792B-7E29-4F8A-8367-0DF2CB83B6D5}"/>
              </a:ext>
            </a:extLst>
          </p:cNvPr>
          <p:cNvSpPr txBox="1"/>
          <p:nvPr/>
        </p:nvSpPr>
        <p:spPr>
          <a:xfrm>
            <a:off x="1007165" y="1488780"/>
            <a:ext cx="10440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ro-RO" dirty="0"/>
              <a:t>DE CE ESTE BENEFIC LEADER?</a:t>
            </a:r>
          </a:p>
          <a:p>
            <a:pPr marL="285750" indent="-285750">
              <a:buFontTx/>
              <a:buChar char="-"/>
            </a:pPr>
            <a:r>
              <a:rPr lang="ro-RO" dirty="0"/>
              <a:t>PLANIFICARE- la nivel local;</a:t>
            </a:r>
          </a:p>
          <a:p>
            <a:pPr marL="285750" indent="-285750">
              <a:buFontTx/>
              <a:buChar char="-"/>
            </a:pPr>
            <a:r>
              <a:rPr lang="ro-RO" dirty="0"/>
              <a:t>DEPUNEREA- la nivel local;</a:t>
            </a:r>
          </a:p>
          <a:p>
            <a:pPr marL="285750" indent="-285750">
              <a:buFontTx/>
              <a:buChar char="-"/>
            </a:pPr>
            <a:r>
              <a:rPr lang="ro-RO" dirty="0"/>
              <a:t>SELECȚIA- la nivel local.</a:t>
            </a:r>
          </a:p>
          <a:p>
            <a:endParaRPr lang="ro-RO" dirty="0"/>
          </a:p>
          <a:p>
            <a:endParaRPr lang="ro-RO" dirty="0"/>
          </a:p>
          <a:p>
            <a:r>
              <a:rPr lang="ro-RO" dirty="0"/>
              <a:t>	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8C5DC5-FCFF-43D6-804D-69D5A703842C}"/>
              </a:ext>
            </a:extLst>
          </p:cNvPr>
          <p:cNvSpPr/>
          <p:nvPr/>
        </p:nvSpPr>
        <p:spPr>
          <a:xfrm>
            <a:off x="398464" y="6478686"/>
            <a:ext cx="11558310" cy="29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72696CC-E215-4205-8F8B-F96727C2AD0D}"/>
              </a:ext>
            </a:extLst>
          </p:cNvPr>
          <p:cNvSpPr txBox="1">
            <a:spLocks/>
          </p:cNvSpPr>
          <p:nvPr/>
        </p:nvSpPr>
        <p:spPr>
          <a:xfrm>
            <a:off x="1941152" y="1426162"/>
            <a:ext cx="7584846" cy="41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o-RO"/>
            </a:defPPr>
            <a:lvl1pPr algn="ctr">
              <a:defRPr sz="2800">
                <a:latin typeface="Trebuchet MS" panose="020B0603020202020204" pitchFamily="34" charset="0"/>
              </a:defRPr>
            </a:lvl1pPr>
          </a:lstStyle>
          <a:p>
            <a:r>
              <a:rPr lang="ro-RO" dirty="0"/>
              <a:t>PROGRAMUL  LEADER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E55F6-5277-4C21-8F8D-48B2C5BFB725}"/>
              </a:ext>
            </a:extLst>
          </p:cNvPr>
          <p:cNvSpPr txBox="1"/>
          <p:nvPr/>
        </p:nvSpPr>
        <p:spPr>
          <a:xfrm>
            <a:off x="11447464" y="6016487"/>
            <a:ext cx="50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676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398464" y="668953"/>
            <a:ext cx="11049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E748B0-9C79-4424-9C12-E28D9E710108}"/>
              </a:ext>
            </a:extLst>
          </p:cNvPr>
          <p:cNvGrpSpPr>
            <a:grpSpLocks/>
          </p:cNvGrpSpPr>
          <p:nvPr/>
        </p:nvGrpSpPr>
        <p:grpSpPr bwMode="auto">
          <a:xfrm>
            <a:off x="1831974" y="324821"/>
            <a:ext cx="5748270" cy="978205"/>
            <a:chOff x="1070025" y="1060064"/>
            <a:chExt cx="54374" cy="10154"/>
          </a:xfrm>
        </p:grpSpPr>
        <p:pic>
          <p:nvPicPr>
            <p:cNvPr id="7" name="Picture 6" descr="Sigla_Uniunii_Europene_cu_text(1)">
              <a:extLst>
                <a:ext uri="{FF2B5EF4-FFF2-40B4-BE49-F238E27FC236}">
                  <a16:creationId xmlns:a16="http://schemas.microsoft.com/office/drawing/2014/main" id="{A0C9027A-22CC-4858-82CE-94C72D017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Sigla_LEADER(1)">
              <a:extLst>
                <a:ext uri="{FF2B5EF4-FFF2-40B4-BE49-F238E27FC236}">
                  <a16:creationId xmlns:a16="http://schemas.microsoft.com/office/drawing/2014/main" id="{724F669A-102A-424D-8231-7F0A5F22A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Siglă_AFIR(1)">
              <a:extLst>
                <a:ext uri="{FF2B5EF4-FFF2-40B4-BE49-F238E27FC236}">
                  <a16:creationId xmlns:a16="http://schemas.microsoft.com/office/drawing/2014/main" id="{6EF56754-D370-466C-8A75-7EC1482BF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IGLA_GUVERNULUI_ROMÂNIEI">
              <a:extLst>
                <a:ext uri="{FF2B5EF4-FFF2-40B4-BE49-F238E27FC236}">
                  <a16:creationId xmlns:a16="http://schemas.microsoft.com/office/drawing/2014/main" id="{8C92ED6E-AE1C-4DAF-A4E5-86326546A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7">
            <a:extLst>
              <a:ext uri="{FF2B5EF4-FFF2-40B4-BE49-F238E27FC236}">
                <a16:creationId xmlns:a16="http://schemas.microsoft.com/office/drawing/2014/main" id="{1E022170-E9B1-4D49-A98B-96E912E5DBF1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6948D5-BA0F-40B1-939A-6B0E9B2BFD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F436A83-C17C-430F-A975-FD0C360D2D7B}"/>
              </a:ext>
            </a:extLst>
          </p:cNvPr>
          <p:cNvSpPr/>
          <p:nvPr/>
        </p:nvSpPr>
        <p:spPr>
          <a:xfrm>
            <a:off x="1" y="6523348"/>
            <a:ext cx="12192000" cy="334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4E4D4293-8DBA-44DA-B75F-66FFFB5F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4969" y="6523348"/>
            <a:ext cx="522402" cy="365125"/>
          </a:xfrm>
        </p:spPr>
        <p:txBody>
          <a:bodyPr/>
          <a:lstStyle/>
          <a:p>
            <a:fld id="{943DA790-AAC1-4AE3-9AC8-BF49826AC9D5}" type="slidenum">
              <a:rPr lang="ro-RO" smtClean="0">
                <a:solidFill>
                  <a:schemeClr val="bg1"/>
                </a:solidFill>
              </a:rPr>
              <a:t>8</a:t>
            </a:fld>
            <a:endParaRPr lang="ro-RO" dirty="0">
              <a:solidFill>
                <a:schemeClr val="bg1"/>
              </a:solidFill>
            </a:endParaRPr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D58229EE-D235-4823-8458-C8EC12F86F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74" y="1540128"/>
            <a:ext cx="8180941" cy="4870485"/>
          </a:xfrm>
          <a:prstGeom prst="rect">
            <a:avLst/>
          </a:prstGeom>
        </p:spPr>
      </p:pic>
      <p:sp>
        <p:nvSpPr>
          <p:cNvPr id="18" name="Explicație în dreptunghi rotunjit 20">
            <a:extLst>
              <a:ext uri="{FF2B5EF4-FFF2-40B4-BE49-F238E27FC236}">
                <a16:creationId xmlns:a16="http://schemas.microsoft.com/office/drawing/2014/main" id="{75FEAD88-AFF0-4071-919B-86E88E442D25}"/>
              </a:ext>
            </a:extLst>
          </p:cNvPr>
          <p:cNvSpPr/>
          <p:nvPr/>
        </p:nvSpPr>
        <p:spPr>
          <a:xfrm>
            <a:off x="9521056" y="3601426"/>
            <a:ext cx="2544098" cy="961070"/>
          </a:xfrm>
          <a:prstGeom prst="wedgeRoundRectCallout">
            <a:avLst>
              <a:gd name="adj1" fmla="val -132055"/>
              <a:gd name="adj2" fmla="val 10976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ACOPERIRE DE 92% DIN SUPRAFAȚA ELIGIBILĂ LEADER </a:t>
            </a:r>
          </a:p>
        </p:txBody>
      </p:sp>
      <p:sp>
        <p:nvSpPr>
          <p:cNvPr id="19" name="Explicație în dreptunghi rotunjit 22">
            <a:extLst>
              <a:ext uri="{FF2B5EF4-FFF2-40B4-BE49-F238E27FC236}">
                <a16:creationId xmlns:a16="http://schemas.microsoft.com/office/drawing/2014/main" id="{D6CF9E24-322E-4019-8A00-F5EC216CC372}"/>
              </a:ext>
            </a:extLst>
          </p:cNvPr>
          <p:cNvSpPr/>
          <p:nvPr/>
        </p:nvSpPr>
        <p:spPr>
          <a:xfrm>
            <a:off x="9465660" y="2382698"/>
            <a:ext cx="2491296" cy="821179"/>
          </a:xfrm>
          <a:prstGeom prst="wedgeRoundRectCallout">
            <a:avLst>
              <a:gd name="adj1" fmla="val -165373"/>
              <a:gd name="adj2" fmla="val 142247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4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2.735 COMUNE</a:t>
            </a:r>
            <a:endParaRPr lang="ro-RO" sz="1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4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142 ORAȘE SUB 20.000 LOCUITORI </a:t>
            </a:r>
            <a:endParaRPr lang="ro-RO" sz="1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Explicație în dreptunghi rotunjit 20">
            <a:extLst>
              <a:ext uri="{FF2B5EF4-FFF2-40B4-BE49-F238E27FC236}">
                <a16:creationId xmlns:a16="http://schemas.microsoft.com/office/drawing/2014/main" id="{87EE0863-326B-49CE-AC2C-8C7F452F5236}"/>
              </a:ext>
            </a:extLst>
          </p:cNvPr>
          <p:cNvSpPr/>
          <p:nvPr/>
        </p:nvSpPr>
        <p:spPr>
          <a:xfrm>
            <a:off x="126846" y="1338963"/>
            <a:ext cx="1987136" cy="794352"/>
          </a:xfrm>
          <a:prstGeom prst="wedgeRoundRectCallout">
            <a:avLst>
              <a:gd name="adj1" fmla="val 160274"/>
              <a:gd name="adj2" fmla="val 15573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4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239 STRATEGII DE DEZVOLTARE LOCALĂ (SDL)</a:t>
            </a:r>
            <a:endParaRPr lang="ro-RO" sz="1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Explicație în dreptunghi rotunjit 20">
            <a:extLst>
              <a:ext uri="{FF2B5EF4-FFF2-40B4-BE49-F238E27FC236}">
                <a16:creationId xmlns:a16="http://schemas.microsoft.com/office/drawing/2014/main" id="{E6AD95DF-FBC1-46F2-8C04-9BD5B1B3C631}"/>
              </a:ext>
            </a:extLst>
          </p:cNvPr>
          <p:cNvSpPr/>
          <p:nvPr/>
        </p:nvSpPr>
        <p:spPr>
          <a:xfrm>
            <a:off x="290896" y="2866702"/>
            <a:ext cx="2285877" cy="794352"/>
          </a:xfrm>
          <a:prstGeom prst="wedgeRoundRectCallout">
            <a:avLst>
              <a:gd name="adj1" fmla="val 112378"/>
              <a:gd name="adj2" fmla="val 12565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14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VALOARE PUBLICĂ TOTALĂ A SDL 563,5 mil. euro</a:t>
            </a:r>
            <a:endParaRPr lang="ro-RO" sz="1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Explicație în dreptunghi rotunjit 21">
            <a:extLst>
              <a:ext uri="{FF2B5EF4-FFF2-40B4-BE49-F238E27FC236}">
                <a16:creationId xmlns:a16="http://schemas.microsoft.com/office/drawing/2014/main" id="{9B689F24-7298-4925-B5C1-43BED7657225}"/>
              </a:ext>
            </a:extLst>
          </p:cNvPr>
          <p:cNvSpPr/>
          <p:nvPr/>
        </p:nvSpPr>
        <p:spPr>
          <a:xfrm>
            <a:off x="242653" y="4903771"/>
            <a:ext cx="2483614" cy="629168"/>
          </a:xfrm>
          <a:prstGeom prst="wedgeRoundRectCallout">
            <a:avLst>
              <a:gd name="adj1" fmla="val 167133"/>
              <a:gd name="adj2" fmla="val -10523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o-RO" sz="1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 19.3 Cooperare GAL-uri</a:t>
            </a:r>
          </a:p>
          <a:p>
            <a:pPr marL="285750" indent="-285750" algn="ctr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o-RO" sz="1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17,0 mil. euro</a:t>
            </a:r>
            <a:endParaRPr lang="ro-RO" sz="1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ular Callout 15">
            <a:extLst>
              <a:ext uri="{FF2B5EF4-FFF2-40B4-BE49-F238E27FC236}">
                <a16:creationId xmlns:a16="http://schemas.microsoft.com/office/drawing/2014/main" id="{A805902C-E5F2-4069-A13B-BAAC1ACF31BE}"/>
              </a:ext>
            </a:extLst>
          </p:cNvPr>
          <p:cNvSpPr/>
          <p:nvPr/>
        </p:nvSpPr>
        <p:spPr>
          <a:xfrm>
            <a:off x="8874992" y="1310276"/>
            <a:ext cx="3190162" cy="851726"/>
          </a:xfrm>
          <a:prstGeom prst="wedgeRoundRectCallout">
            <a:avLst>
              <a:gd name="adj1" fmla="val -122896"/>
              <a:gd name="adj2" fmla="val 995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>
                <a:latin typeface="Trebuchet MS" panose="020B0603020202020204" pitchFamily="34" charset="0"/>
              </a:rPr>
              <a:t>sM 19.2  Implementare SDL-uri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o-RO" sz="1400" dirty="0">
                <a:latin typeface="Trebuchet MS" panose="020B0603020202020204" pitchFamily="34" charset="0"/>
              </a:rPr>
              <a:t> 495,6 mil. euro</a:t>
            </a:r>
          </a:p>
        </p:txBody>
      </p:sp>
      <p:sp>
        <p:nvSpPr>
          <p:cNvPr id="24" name="Rounded Rectangular Callout 16">
            <a:extLst>
              <a:ext uri="{FF2B5EF4-FFF2-40B4-BE49-F238E27FC236}">
                <a16:creationId xmlns:a16="http://schemas.microsoft.com/office/drawing/2014/main" id="{8C0A0951-096E-41A3-A4EB-16658D017978}"/>
              </a:ext>
            </a:extLst>
          </p:cNvPr>
          <p:cNvSpPr/>
          <p:nvPr/>
        </p:nvSpPr>
        <p:spPr>
          <a:xfrm>
            <a:off x="9279801" y="5190582"/>
            <a:ext cx="2742866" cy="752747"/>
          </a:xfrm>
          <a:prstGeom prst="wedgeRoundRectCallout">
            <a:avLst>
              <a:gd name="adj1" fmla="val -98550"/>
              <a:gd name="adj2" fmla="val -35746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>
                <a:latin typeface="Trebuchet MS" panose="020B0603020202020204" pitchFamily="34" charset="0"/>
              </a:rPr>
              <a:t>sM 19.4 Funcționare GAL-uri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o-RO" sz="1400" dirty="0">
                <a:latin typeface="Trebuchet MS" panose="020B0603020202020204" pitchFamily="34" charset="0"/>
              </a:rPr>
              <a:t>123,0 mil. euro</a:t>
            </a:r>
          </a:p>
        </p:txBody>
      </p:sp>
    </p:spTree>
    <p:extLst>
      <p:ext uri="{BB962C8B-B14F-4D97-AF65-F5344CB8AC3E}">
        <p14:creationId xmlns:p14="http://schemas.microsoft.com/office/powerpoint/2010/main" val="417053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398464" y="668953"/>
            <a:ext cx="11049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E748B0-9C79-4424-9C12-E28D9E710108}"/>
              </a:ext>
            </a:extLst>
          </p:cNvPr>
          <p:cNvGrpSpPr>
            <a:grpSpLocks/>
          </p:cNvGrpSpPr>
          <p:nvPr/>
        </p:nvGrpSpPr>
        <p:grpSpPr bwMode="auto">
          <a:xfrm>
            <a:off x="1831974" y="324821"/>
            <a:ext cx="5748270" cy="978205"/>
            <a:chOff x="1070025" y="1060064"/>
            <a:chExt cx="54374" cy="10154"/>
          </a:xfrm>
        </p:grpSpPr>
        <p:pic>
          <p:nvPicPr>
            <p:cNvPr id="7" name="Picture 6" descr="Sigla_Uniunii_Europene_cu_text(1)">
              <a:extLst>
                <a:ext uri="{FF2B5EF4-FFF2-40B4-BE49-F238E27FC236}">
                  <a16:creationId xmlns:a16="http://schemas.microsoft.com/office/drawing/2014/main" id="{A0C9027A-22CC-4858-82CE-94C72D017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25" y="1060788"/>
              <a:ext cx="11017" cy="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Sigla_LEADER(1)">
              <a:extLst>
                <a:ext uri="{FF2B5EF4-FFF2-40B4-BE49-F238E27FC236}">
                  <a16:creationId xmlns:a16="http://schemas.microsoft.com/office/drawing/2014/main" id="{724F669A-102A-424D-8231-7F0A5F22A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86" y="1060255"/>
              <a:ext cx="9245" cy="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Siglă_AFIR(1)">
              <a:extLst>
                <a:ext uri="{FF2B5EF4-FFF2-40B4-BE49-F238E27FC236}">
                  <a16:creationId xmlns:a16="http://schemas.microsoft.com/office/drawing/2014/main" id="{6EF56754-D370-466C-8A75-7EC1482BF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09" y="1060360"/>
              <a:ext cx="13690" cy="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IGLA_GUVERNULUI_ROMÂNIEI">
              <a:extLst>
                <a:ext uri="{FF2B5EF4-FFF2-40B4-BE49-F238E27FC236}">
                  <a16:creationId xmlns:a16="http://schemas.microsoft.com/office/drawing/2014/main" id="{8C92ED6E-AE1C-4DAF-A4E5-86326546A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515" y="1060064"/>
              <a:ext cx="9234" cy="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7">
            <a:extLst>
              <a:ext uri="{FF2B5EF4-FFF2-40B4-BE49-F238E27FC236}">
                <a16:creationId xmlns:a16="http://schemas.microsoft.com/office/drawing/2014/main" id="{1E022170-E9B1-4D49-A98B-96E912E5DBF1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768" y="66685"/>
            <a:ext cx="1051477" cy="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6948D5-BA0F-40B1-939A-6B0E9B2BFD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697" y="54870"/>
            <a:ext cx="2234532" cy="9309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DCEEDA4-030D-4519-867F-C24469EA8B5C}"/>
              </a:ext>
            </a:extLst>
          </p:cNvPr>
          <p:cNvSpPr/>
          <p:nvPr/>
        </p:nvSpPr>
        <p:spPr>
          <a:xfrm>
            <a:off x="398464" y="6478686"/>
            <a:ext cx="11558310" cy="29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FDFE130F-3168-4863-9ABB-FAF04CD7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893" y="6482353"/>
            <a:ext cx="495250" cy="321206"/>
          </a:xfrm>
        </p:spPr>
        <p:txBody>
          <a:bodyPr/>
          <a:lstStyle/>
          <a:p>
            <a:fld id="{943DA790-AAC1-4AE3-9AC8-BF49826AC9D5}" type="slidenum">
              <a:rPr lang="ro-RO" smtClean="0">
                <a:solidFill>
                  <a:schemeClr val="bg1"/>
                </a:solidFill>
              </a:rPr>
              <a:t>9</a:t>
            </a:fld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B31DFBA-7041-4180-8FEA-1389EFC8268D}"/>
              </a:ext>
            </a:extLst>
          </p:cNvPr>
          <p:cNvSpPr txBox="1">
            <a:spLocks/>
          </p:cNvSpPr>
          <p:nvPr/>
        </p:nvSpPr>
        <p:spPr>
          <a:xfrm>
            <a:off x="1941152" y="1426162"/>
            <a:ext cx="7584846" cy="41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o-RO"/>
            </a:defPPr>
            <a:lvl1pPr algn="ctr">
              <a:defRPr sz="2800">
                <a:latin typeface="Trebuchet MS" panose="020B0603020202020204" pitchFamily="34" charset="0"/>
              </a:defRPr>
            </a:lvl1pPr>
          </a:lstStyle>
          <a:p>
            <a:r>
              <a:rPr lang="ro-RO" dirty="0"/>
              <a:t>Stadiul implementării LEADER 2014-2020</a:t>
            </a:r>
            <a:endParaRPr lang="en-US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560DDB89-95DE-457D-BA75-D7128C430B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839509"/>
              </p:ext>
            </p:extLst>
          </p:nvPr>
        </p:nvGraphicFramePr>
        <p:xfrm>
          <a:off x="745433" y="1976726"/>
          <a:ext cx="10748808" cy="4034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B17B2CB-2CDE-45FC-9A83-1A4CF4EF9F7C}"/>
              </a:ext>
            </a:extLst>
          </p:cNvPr>
          <p:cNvSpPr txBox="1"/>
          <p:nvPr/>
        </p:nvSpPr>
        <p:spPr>
          <a:xfrm>
            <a:off x="9525998" y="1856005"/>
            <a:ext cx="2184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latin typeface="Trebuchet MS" panose="020B0603020202020204" pitchFamily="34" charset="0"/>
              </a:rPr>
              <a:t>la data de 31.12.2018</a:t>
            </a:r>
          </a:p>
        </p:txBody>
      </p:sp>
    </p:spTree>
    <p:extLst>
      <p:ext uri="{BB962C8B-B14F-4D97-AF65-F5344CB8AC3E}">
        <p14:creationId xmlns:p14="http://schemas.microsoft.com/office/powerpoint/2010/main" val="1229910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1975</Words>
  <Application>Microsoft Office PowerPoint</Application>
  <PresentationFormat>Widescreen</PresentationFormat>
  <Paragraphs>768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Narrow</vt:lpstr>
      <vt:lpstr>Calibri</vt:lpstr>
      <vt:lpstr>Calibri Light</vt:lpstr>
      <vt:lpstr>Palatino Linotype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Barau Gheorghita</cp:lastModifiedBy>
  <cp:revision>43</cp:revision>
  <dcterms:created xsi:type="dcterms:W3CDTF">2019-03-15T07:10:39Z</dcterms:created>
  <dcterms:modified xsi:type="dcterms:W3CDTF">2019-09-05T05:32:47Z</dcterms:modified>
</cp:coreProperties>
</file>